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5"/>
  </p:notesMasterIdLst>
  <p:sldIdLst>
    <p:sldId id="265" r:id="rId2"/>
    <p:sldId id="327" r:id="rId3"/>
    <p:sldId id="330" r:id="rId4"/>
    <p:sldId id="306" r:id="rId5"/>
    <p:sldId id="266" r:id="rId6"/>
    <p:sldId id="267" r:id="rId7"/>
    <p:sldId id="307" r:id="rId8"/>
    <p:sldId id="271" r:id="rId9"/>
    <p:sldId id="270" r:id="rId10"/>
    <p:sldId id="308" r:id="rId11"/>
    <p:sldId id="305" r:id="rId12"/>
    <p:sldId id="268" r:id="rId13"/>
    <p:sldId id="269" r:id="rId14"/>
    <p:sldId id="272" r:id="rId15"/>
    <p:sldId id="273" r:id="rId16"/>
    <p:sldId id="284" r:id="rId17"/>
    <p:sldId id="285" r:id="rId18"/>
    <p:sldId id="287" r:id="rId19"/>
    <p:sldId id="324" r:id="rId20"/>
    <p:sldId id="288" r:id="rId21"/>
    <p:sldId id="289" r:id="rId22"/>
    <p:sldId id="290" r:id="rId23"/>
    <p:sldId id="304" r:id="rId24"/>
    <p:sldId id="256" r:id="rId25"/>
    <p:sldId id="257" r:id="rId26"/>
    <p:sldId id="258" r:id="rId27"/>
    <p:sldId id="309" r:id="rId28"/>
    <p:sldId id="259" r:id="rId29"/>
    <p:sldId id="311" r:id="rId30"/>
    <p:sldId id="260" r:id="rId31"/>
    <p:sldId id="312" r:id="rId32"/>
    <p:sldId id="261" r:id="rId33"/>
    <p:sldId id="314" r:id="rId34"/>
    <p:sldId id="313" r:id="rId35"/>
    <p:sldId id="317" r:id="rId36"/>
    <p:sldId id="315" r:id="rId37"/>
    <p:sldId id="262" r:id="rId38"/>
    <p:sldId id="263" r:id="rId39"/>
    <p:sldId id="275" r:id="rId40"/>
    <p:sldId id="276" r:id="rId41"/>
    <p:sldId id="316" r:id="rId42"/>
    <p:sldId id="318" r:id="rId43"/>
    <p:sldId id="277" r:id="rId44"/>
    <p:sldId id="278" r:id="rId45"/>
    <p:sldId id="319" r:id="rId46"/>
    <p:sldId id="320" r:id="rId47"/>
    <p:sldId id="279" r:id="rId48"/>
    <p:sldId id="280" r:id="rId49"/>
    <p:sldId id="321" r:id="rId50"/>
    <p:sldId id="322" r:id="rId51"/>
    <p:sldId id="281" r:id="rId52"/>
    <p:sldId id="282" r:id="rId53"/>
    <p:sldId id="325" r:id="rId54"/>
    <p:sldId id="292" r:id="rId55"/>
    <p:sldId id="293" r:id="rId56"/>
    <p:sldId id="294" r:id="rId57"/>
    <p:sldId id="295" r:id="rId58"/>
    <p:sldId id="296" r:id="rId59"/>
    <p:sldId id="297" r:id="rId60"/>
    <p:sldId id="298" r:id="rId61"/>
    <p:sldId id="301" r:id="rId62"/>
    <p:sldId id="329" r:id="rId63"/>
    <p:sldId id="328" r:id="rId64"/>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50" autoAdjust="0"/>
    <p:restoredTop sz="94610"/>
  </p:normalViewPr>
  <p:slideViewPr>
    <p:cSldViewPr snapToGrid="0" snapToObjects="1">
      <p:cViewPr>
        <p:scale>
          <a:sx n="75" d="100"/>
          <a:sy n="75" d="100"/>
        </p:scale>
        <p:origin x="274" y="1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9476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22.jpeg"/><Relationship Id="rId1" Type="http://schemas.openxmlformats.org/officeDocument/2006/relationships/slideLayout" Target="../slideLayouts/slideLayout1.xml"/><Relationship Id="rId6" Type="http://schemas.openxmlformats.org/officeDocument/2006/relationships/image" Target="../media/image440.png"/><Relationship Id="rId5" Type="http://schemas.openxmlformats.org/officeDocument/2006/relationships/image" Target="../media/image430.png"/><Relationship Id="rId4" Type="http://schemas.openxmlformats.org/officeDocument/2006/relationships/image" Target="../media/image420.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colab.research.google.com/drive/13r86rOJnmENV705-JglWd1Hlwpqpvlpu?usp=sharing" TargetMode="External"/><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colab.research.google.com/drive/13r86rOJnmENV705-JglWd1Hlwpqpvlpu?usp=sharing" TargetMode="External"/><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colab.research.google.com/drive/13r86rOJnmENV705-JglWd1Hlwpqpvlpu?usp=sharing" TargetMode="Externa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hyperlink" Target="https://gamma.app/" TargetMode="External"/><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hyperlink" Target="https://colab.research.google.com/drive/13r86rOJnmENV705-JglWd1Hlwpqpvlpu" TargetMode="External"/><Relationship Id="rId2" Type="http://schemas.openxmlformats.org/officeDocument/2006/relationships/hyperlink" Target="https://archive.ics.uci.edu/dataset/45/heart+disease" TargetMode="External"/><Relationship Id="rId1" Type="http://schemas.openxmlformats.org/officeDocument/2006/relationships/slideLayout" Target="../slideLayouts/slideLayout1.xml"/><Relationship Id="rId6" Type="http://schemas.openxmlformats.org/officeDocument/2006/relationships/hyperlink" Target="https://colab.research.google.com/drive/1ON4xXhfM4jkFOWCJzS0A2t9hQvYEZ3IP" TargetMode="External"/><Relationship Id="rId5" Type="http://schemas.openxmlformats.org/officeDocument/2006/relationships/hyperlink" Target="https://colab.research.google.com/drive/1KYbqSc0cR5M_LIlNKf35vBUIw-aXaCnh" TargetMode="External"/><Relationship Id="rId4" Type="http://schemas.openxmlformats.org/officeDocument/2006/relationships/hyperlink" Target="https://colab.research.google.com/drive/1F51fFDQiQhvccap6ejZJLv_syRpCFtUn"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64D3B4C5-5A9D-567D-6472-3209D5EDA6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117" y="139700"/>
            <a:ext cx="14764215" cy="830192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A1F6BA0-F0A2-8624-3D90-EC39B6B88C58}"/>
              </a:ext>
            </a:extLst>
          </p:cNvPr>
          <p:cNvSpPr/>
          <p:nvPr/>
        </p:nvSpPr>
        <p:spPr>
          <a:xfrm>
            <a:off x="1639229" y="970156"/>
            <a:ext cx="11775688" cy="1446550"/>
          </a:xfrm>
          <a:prstGeom prst="rect">
            <a:avLst/>
          </a:prstGeom>
          <a:noFill/>
        </p:spPr>
        <p:txBody>
          <a:bodyPr wrap="square" lIns="91440" tIns="45720" rIns="91440" bIns="45720">
            <a:spAutoFit/>
          </a:bodyPr>
          <a:lstStyle/>
          <a:p>
            <a:pPr algn="ctr"/>
            <a:r>
              <a:rPr lang="en-US" sz="4400" b="1" u="sng" cap="none" spc="0" dirty="0">
                <a:ln w="10160">
                  <a:solidFill>
                    <a:schemeClr val="accent5"/>
                  </a:solidFill>
                  <a:prstDash val="solid"/>
                </a:ln>
                <a:solidFill>
                  <a:schemeClr val="bg1"/>
                </a:solidFill>
                <a:effectLst>
                  <a:outerShdw blurRad="38100" dist="22860" dir="5400000" algn="tl" rotWithShape="0">
                    <a:srgbClr val="000000">
                      <a:alpha val="30000"/>
                    </a:srgbClr>
                  </a:outerShdw>
                </a:effectLst>
                <a:highlight>
                  <a:srgbClr val="00FF00"/>
                </a:highlight>
              </a:rPr>
              <a:t>Machine Learning Presentation On Heart Disease Classification Dataset</a:t>
            </a:r>
          </a:p>
        </p:txBody>
      </p:sp>
      <p:sp>
        <p:nvSpPr>
          <p:cNvPr id="5" name="Rectangle 4">
            <a:extLst>
              <a:ext uri="{FF2B5EF4-FFF2-40B4-BE49-F238E27FC236}">
                <a16:creationId xmlns:a16="http://schemas.microsoft.com/office/drawing/2014/main" id="{2361692B-07CC-0000-F552-29F347F82A4C}"/>
              </a:ext>
            </a:extLst>
          </p:cNvPr>
          <p:cNvSpPr/>
          <p:nvPr/>
        </p:nvSpPr>
        <p:spPr>
          <a:xfrm>
            <a:off x="3434080" y="2975794"/>
            <a:ext cx="8094702" cy="1908215"/>
          </a:xfrm>
          <a:prstGeom prst="rect">
            <a:avLst/>
          </a:prstGeom>
          <a:noFill/>
        </p:spPr>
        <p:txBody>
          <a:bodyPr wrap="square" lIns="91440" tIns="45720" rIns="91440" bIns="45720">
            <a:spAutoFit/>
          </a:bodyPr>
          <a:lstStyle/>
          <a:p>
            <a:pPr algn="ctr"/>
            <a:r>
              <a:rPr lang="en-US"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By: Aditya Raj Kashyap(2K22/SE/09)</a:t>
            </a:r>
          </a:p>
          <a:p>
            <a:pPr algn="ctr"/>
            <a:endParaRPr lang="en-US"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ctr"/>
            <a:endParaRPr 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6" name="Rectangle 5">
            <a:extLst>
              <a:ext uri="{FF2B5EF4-FFF2-40B4-BE49-F238E27FC236}">
                <a16:creationId xmlns:a16="http://schemas.microsoft.com/office/drawing/2014/main" id="{28C1BEEC-002F-96EB-BD4E-546E833E081D}"/>
              </a:ext>
            </a:extLst>
          </p:cNvPr>
          <p:cNvSpPr/>
          <p:nvPr/>
        </p:nvSpPr>
        <p:spPr>
          <a:xfrm>
            <a:off x="4958080" y="3555712"/>
            <a:ext cx="5044564" cy="584775"/>
          </a:xfrm>
          <a:prstGeom prst="rect">
            <a:avLst/>
          </a:prstGeom>
          <a:noFill/>
        </p:spPr>
        <p:txBody>
          <a:bodyPr wrap="square" lIns="91440" tIns="45720" rIns="91440" bIns="45720">
            <a:spAutoFit/>
          </a:bodyPr>
          <a:lstStyle/>
          <a:p>
            <a:pPr algn="ctr"/>
            <a:r>
              <a:rPr lang="en-US" sz="3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Adarsh Kr. Jha(2k22/SE/06)</a:t>
            </a:r>
          </a:p>
        </p:txBody>
      </p:sp>
      <p:sp>
        <p:nvSpPr>
          <p:cNvPr id="2" name="TextBox 1">
            <a:extLst>
              <a:ext uri="{FF2B5EF4-FFF2-40B4-BE49-F238E27FC236}">
                <a16:creationId xmlns:a16="http://schemas.microsoft.com/office/drawing/2014/main" id="{48D74B54-7A9C-3813-3638-1CF3DA5CF7C9}"/>
              </a:ext>
            </a:extLst>
          </p:cNvPr>
          <p:cNvSpPr txBox="1"/>
          <p:nvPr/>
        </p:nvSpPr>
        <p:spPr>
          <a:xfrm>
            <a:off x="4958080" y="4114800"/>
            <a:ext cx="5539778" cy="584775"/>
          </a:xfrm>
          <a:prstGeom prst="rect">
            <a:avLst/>
          </a:prstGeom>
          <a:noFill/>
        </p:spPr>
        <p:txBody>
          <a:bodyPr wrap="square" rtlCol="0">
            <a:spAutoFit/>
          </a:bodyPr>
          <a:lstStyle/>
          <a:p>
            <a:r>
              <a:rPr lang="en-IN" sz="3200" b="1" dirty="0">
                <a:solidFill>
                  <a:schemeClr val="bg1"/>
                </a:solidFill>
              </a:rPr>
              <a:t>Abdulrahman (2K22/SE/03)</a:t>
            </a:r>
          </a:p>
        </p:txBody>
      </p:sp>
    </p:spTree>
    <p:extLst>
      <p:ext uri="{BB962C8B-B14F-4D97-AF65-F5344CB8AC3E}">
        <p14:creationId xmlns:p14="http://schemas.microsoft.com/office/powerpoint/2010/main" val="13167697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88B2BA-5AAD-F341-9417-F65D008D6E05}"/>
              </a:ext>
            </a:extLst>
          </p:cNvPr>
          <p:cNvPicPr>
            <a:picLocks noChangeAspect="1"/>
          </p:cNvPicPr>
          <p:nvPr/>
        </p:nvPicPr>
        <p:blipFill>
          <a:blip r:embed="rId2"/>
          <a:stretch>
            <a:fillRect/>
          </a:stretch>
        </p:blipFill>
        <p:spPr>
          <a:xfrm>
            <a:off x="2794000" y="1422400"/>
            <a:ext cx="9042400" cy="5384800"/>
          </a:xfrm>
          <a:prstGeom prst="rect">
            <a:avLst/>
          </a:prstGeom>
        </p:spPr>
      </p:pic>
      <p:sp>
        <p:nvSpPr>
          <p:cNvPr id="4" name="TextBox 3">
            <a:extLst>
              <a:ext uri="{FF2B5EF4-FFF2-40B4-BE49-F238E27FC236}">
                <a16:creationId xmlns:a16="http://schemas.microsoft.com/office/drawing/2014/main" id="{E7971307-6095-9649-BAF8-16883702B552}"/>
              </a:ext>
            </a:extLst>
          </p:cNvPr>
          <p:cNvSpPr txBox="1"/>
          <p:nvPr/>
        </p:nvSpPr>
        <p:spPr>
          <a:xfrm>
            <a:off x="2324100" y="330200"/>
            <a:ext cx="9982200" cy="646331"/>
          </a:xfrm>
          <a:prstGeom prst="rect">
            <a:avLst/>
          </a:prstGeom>
          <a:noFill/>
        </p:spPr>
        <p:txBody>
          <a:bodyPr wrap="square" rtlCol="0">
            <a:spAutoFit/>
          </a:bodyPr>
          <a:lstStyle/>
          <a:p>
            <a:pPr algn="ctr"/>
            <a:r>
              <a:rPr lang="en-US" dirty="0"/>
              <a:t>BOXPLOT</a:t>
            </a:r>
            <a:br>
              <a:rPr lang="en-US" dirty="0"/>
            </a:br>
            <a:r>
              <a:rPr lang="en-US" dirty="0"/>
              <a:t>(FOR HEART DISEASE CLASSIFICATION DATASET)</a:t>
            </a:r>
          </a:p>
        </p:txBody>
      </p:sp>
    </p:spTree>
    <p:extLst>
      <p:ext uri="{BB962C8B-B14F-4D97-AF65-F5344CB8AC3E}">
        <p14:creationId xmlns:p14="http://schemas.microsoft.com/office/powerpoint/2010/main" val="90991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64DEF23C-1D99-8D92-A05B-D6D3F1E240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0360"/>
            <a:ext cx="14530039" cy="8028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0339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0" y="-79653"/>
            <a:ext cx="14630400" cy="8229600"/>
          </a:xfrm>
          <a:prstGeom prst="rect">
            <a:avLst/>
          </a:prstGeom>
        </p:spPr>
      </p:pic>
      <p:sp>
        <p:nvSpPr>
          <p:cNvPr id="5" name="Text 1"/>
          <p:cNvSpPr/>
          <p:nvPr/>
        </p:nvSpPr>
        <p:spPr>
          <a:xfrm>
            <a:off x="1761580" y="1094900"/>
            <a:ext cx="9567813" cy="2168842"/>
          </a:xfrm>
          <a:prstGeom prst="rect">
            <a:avLst/>
          </a:prstGeom>
          <a:noFill/>
          <a:ln/>
        </p:spPr>
        <p:txBody>
          <a:bodyPr wrap="none" rtlCol="0" anchor="t"/>
          <a:lstStyle/>
          <a:p>
            <a:pPr marL="0" indent="0">
              <a:lnSpc>
                <a:spcPts val="4371"/>
              </a:lnSpc>
              <a:buNone/>
            </a:pPr>
            <a:r>
              <a:rPr lang="en-US" sz="6000" dirty="0">
                <a:solidFill>
                  <a:srgbClr val="B380FF"/>
                </a:solidFill>
                <a:latin typeface="Sora" pitchFamily="34" charset="0"/>
                <a:ea typeface="Sora" pitchFamily="34" charset="-122"/>
                <a:cs typeface="Sora" pitchFamily="34" charset="-120"/>
              </a:rPr>
              <a:t>Principal Component Analysis (PCA)</a:t>
            </a:r>
            <a:endParaRPr lang="en-US" sz="6000" dirty="0"/>
          </a:p>
        </p:txBody>
      </p:sp>
      <p:sp>
        <p:nvSpPr>
          <p:cNvPr id="6" name="Shape 2"/>
          <p:cNvSpPr/>
          <p:nvPr/>
        </p:nvSpPr>
        <p:spPr>
          <a:xfrm>
            <a:off x="7337345" y="3064609"/>
            <a:ext cx="22146" cy="4213741"/>
          </a:xfrm>
          <a:prstGeom prst="rect">
            <a:avLst/>
          </a:prstGeom>
          <a:solidFill>
            <a:srgbClr val="B380FF"/>
          </a:solidFill>
          <a:ln/>
        </p:spPr>
      </p:sp>
      <p:sp>
        <p:nvSpPr>
          <p:cNvPr id="7" name="Shape 3"/>
          <p:cNvSpPr/>
          <p:nvPr/>
        </p:nvSpPr>
        <p:spPr>
          <a:xfrm>
            <a:off x="6493788" y="3857506"/>
            <a:ext cx="621625" cy="22146"/>
          </a:xfrm>
          <a:prstGeom prst="rect">
            <a:avLst/>
          </a:prstGeom>
          <a:solidFill>
            <a:srgbClr val="B380FF"/>
          </a:solidFill>
          <a:ln/>
        </p:spPr>
      </p:sp>
      <p:sp>
        <p:nvSpPr>
          <p:cNvPr id="8" name="Shape 4"/>
          <p:cNvSpPr/>
          <p:nvPr/>
        </p:nvSpPr>
        <p:spPr>
          <a:xfrm>
            <a:off x="7115413" y="3668911"/>
            <a:ext cx="399574" cy="399574"/>
          </a:xfrm>
          <a:prstGeom prst="roundRect">
            <a:avLst>
              <a:gd name="adj" fmla="val 13336"/>
            </a:avLst>
          </a:prstGeom>
          <a:solidFill>
            <a:srgbClr val="1A1A21"/>
          </a:solidFill>
          <a:ln/>
        </p:spPr>
      </p:sp>
      <p:sp>
        <p:nvSpPr>
          <p:cNvPr id="9" name="Text 5"/>
          <p:cNvSpPr/>
          <p:nvPr/>
        </p:nvSpPr>
        <p:spPr>
          <a:xfrm>
            <a:off x="7258764" y="3702129"/>
            <a:ext cx="112752" cy="333018"/>
          </a:xfrm>
          <a:prstGeom prst="rect">
            <a:avLst/>
          </a:prstGeom>
          <a:noFill/>
          <a:ln/>
        </p:spPr>
        <p:txBody>
          <a:bodyPr wrap="none" rtlCol="0" anchor="t"/>
          <a:lstStyle/>
          <a:p>
            <a:pPr marL="0" indent="0" algn="ctr">
              <a:lnSpc>
                <a:spcPts val="2622"/>
              </a:lnSpc>
              <a:buNone/>
            </a:pPr>
            <a:r>
              <a:rPr lang="en-US" sz="2098" dirty="0">
                <a:solidFill>
                  <a:srgbClr val="B380FF"/>
                </a:solidFill>
                <a:latin typeface="Sora" pitchFamily="34" charset="0"/>
                <a:ea typeface="Sora" pitchFamily="34" charset="-122"/>
                <a:cs typeface="Sora" pitchFamily="34" charset="-120"/>
              </a:rPr>
              <a:t>1</a:t>
            </a:r>
            <a:endParaRPr lang="en-US" sz="2098" dirty="0"/>
          </a:p>
        </p:txBody>
      </p:sp>
      <p:sp>
        <p:nvSpPr>
          <p:cNvPr id="10" name="Text 6"/>
          <p:cNvSpPr/>
          <p:nvPr/>
        </p:nvSpPr>
        <p:spPr>
          <a:xfrm>
            <a:off x="3883223" y="3707606"/>
            <a:ext cx="2455069" cy="277535"/>
          </a:xfrm>
          <a:prstGeom prst="rect">
            <a:avLst/>
          </a:prstGeom>
          <a:noFill/>
          <a:ln/>
        </p:spPr>
        <p:txBody>
          <a:bodyPr wrap="none" rtlCol="0" anchor="t"/>
          <a:lstStyle/>
          <a:p>
            <a:pPr marL="0" indent="0" algn="r">
              <a:lnSpc>
                <a:spcPts val="2185"/>
              </a:lnSpc>
              <a:buNone/>
            </a:pPr>
            <a:r>
              <a:rPr lang="en-US" sz="3600" dirty="0">
                <a:solidFill>
                  <a:srgbClr val="B380FF"/>
                </a:solidFill>
                <a:highlight>
                  <a:srgbClr val="00FF00"/>
                </a:highlight>
                <a:latin typeface="Sora" pitchFamily="34" charset="0"/>
                <a:ea typeface="Sora" pitchFamily="34" charset="-122"/>
                <a:cs typeface="Sora" pitchFamily="34" charset="-120"/>
              </a:rPr>
              <a:t>Dimension Reduction</a:t>
            </a:r>
            <a:endParaRPr lang="en-US" sz="3600" dirty="0">
              <a:highlight>
                <a:srgbClr val="00FF00"/>
              </a:highlight>
            </a:endParaRPr>
          </a:p>
        </p:txBody>
      </p:sp>
      <p:sp>
        <p:nvSpPr>
          <p:cNvPr id="11" name="Text 7"/>
          <p:cNvSpPr/>
          <p:nvPr/>
        </p:nvSpPr>
        <p:spPr>
          <a:xfrm>
            <a:off x="3096578" y="4091702"/>
            <a:ext cx="3241715" cy="1421011"/>
          </a:xfrm>
          <a:prstGeom prst="rect">
            <a:avLst/>
          </a:prstGeom>
          <a:noFill/>
          <a:ln/>
        </p:spPr>
        <p:txBody>
          <a:bodyPr wrap="square" rtlCol="0" anchor="t"/>
          <a:lstStyle/>
          <a:p>
            <a:pPr marL="0" indent="0" algn="r">
              <a:lnSpc>
                <a:spcPts val="2238"/>
              </a:lnSpc>
              <a:buNone/>
            </a:pPr>
            <a:r>
              <a:rPr lang="en-US" b="1" dirty="0">
                <a:solidFill>
                  <a:srgbClr val="E0D6DE"/>
                </a:solidFill>
                <a:latin typeface="Noto Sans TC" pitchFamily="34" charset="0"/>
                <a:ea typeface="Noto Sans TC" pitchFamily="34" charset="-122"/>
                <a:cs typeface="Noto Sans TC" pitchFamily="34" charset="-120"/>
              </a:rPr>
              <a:t>PCA is a technique that reduces the dimensionality of a dataset by transforming the original variables into a smaller set of uncorrelated principal components.</a:t>
            </a:r>
            <a:endParaRPr lang="en-US" b="1" dirty="0"/>
          </a:p>
        </p:txBody>
      </p:sp>
      <p:sp>
        <p:nvSpPr>
          <p:cNvPr id="12" name="Shape 8"/>
          <p:cNvSpPr/>
          <p:nvPr/>
        </p:nvSpPr>
        <p:spPr>
          <a:xfrm>
            <a:off x="7514987" y="4745474"/>
            <a:ext cx="621625" cy="22146"/>
          </a:xfrm>
          <a:prstGeom prst="rect">
            <a:avLst/>
          </a:prstGeom>
          <a:solidFill>
            <a:srgbClr val="B380FF"/>
          </a:solidFill>
          <a:ln/>
        </p:spPr>
      </p:sp>
      <p:sp>
        <p:nvSpPr>
          <p:cNvPr id="13" name="Shape 9"/>
          <p:cNvSpPr/>
          <p:nvPr/>
        </p:nvSpPr>
        <p:spPr>
          <a:xfrm>
            <a:off x="7115413" y="4556879"/>
            <a:ext cx="399574" cy="399574"/>
          </a:xfrm>
          <a:prstGeom prst="roundRect">
            <a:avLst>
              <a:gd name="adj" fmla="val 13336"/>
            </a:avLst>
          </a:prstGeom>
          <a:solidFill>
            <a:srgbClr val="1A1A21"/>
          </a:solidFill>
          <a:ln/>
        </p:spPr>
      </p:sp>
      <p:sp>
        <p:nvSpPr>
          <p:cNvPr id="14" name="Text 10"/>
          <p:cNvSpPr/>
          <p:nvPr/>
        </p:nvSpPr>
        <p:spPr>
          <a:xfrm>
            <a:off x="7232213" y="4590098"/>
            <a:ext cx="165973" cy="333018"/>
          </a:xfrm>
          <a:prstGeom prst="rect">
            <a:avLst/>
          </a:prstGeom>
          <a:noFill/>
          <a:ln/>
        </p:spPr>
        <p:txBody>
          <a:bodyPr wrap="none" rtlCol="0" anchor="t"/>
          <a:lstStyle/>
          <a:p>
            <a:pPr marL="0" indent="0" algn="ctr">
              <a:lnSpc>
                <a:spcPts val="2622"/>
              </a:lnSpc>
              <a:buNone/>
            </a:pPr>
            <a:r>
              <a:rPr lang="en-US" sz="2098" dirty="0">
                <a:solidFill>
                  <a:srgbClr val="B380FF"/>
                </a:solidFill>
                <a:latin typeface="Sora" pitchFamily="34" charset="0"/>
                <a:ea typeface="Sora" pitchFamily="34" charset="-122"/>
                <a:cs typeface="Sora" pitchFamily="34" charset="-120"/>
              </a:rPr>
              <a:t>2</a:t>
            </a:r>
            <a:endParaRPr lang="en-US" sz="2098" dirty="0"/>
          </a:p>
        </p:txBody>
      </p:sp>
      <p:sp>
        <p:nvSpPr>
          <p:cNvPr id="15" name="Text 11"/>
          <p:cNvSpPr/>
          <p:nvPr/>
        </p:nvSpPr>
        <p:spPr>
          <a:xfrm>
            <a:off x="8292108" y="4595574"/>
            <a:ext cx="2248257" cy="277535"/>
          </a:xfrm>
          <a:prstGeom prst="rect">
            <a:avLst/>
          </a:prstGeom>
          <a:noFill/>
          <a:ln/>
        </p:spPr>
        <p:txBody>
          <a:bodyPr wrap="none" rtlCol="0" anchor="t"/>
          <a:lstStyle/>
          <a:p>
            <a:pPr marL="0" indent="0" algn="l">
              <a:lnSpc>
                <a:spcPts val="2185"/>
              </a:lnSpc>
              <a:buNone/>
            </a:pPr>
            <a:r>
              <a:rPr lang="en-US" sz="3600" dirty="0">
                <a:solidFill>
                  <a:srgbClr val="B380FF"/>
                </a:solidFill>
                <a:highlight>
                  <a:srgbClr val="00FF00"/>
                </a:highlight>
                <a:latin typeface="Sora" pitchFamily="34" charset="0"/>
                <a:ea typeface="Sora" pitchFamily="34" charset="-122"/>
                <a:cs typeface="Sora" pitchFamily="34" charset="-120"/>
              </a:rPr>
              <a:t>Identifying Patterns</a:t>
            </a:r>
            <a:endParaRPr lang="en-US" sz="3600" dirty="0">
              <a:highlight>
                <a:srgbClr val="00FF00"/>
              </a:highlight>
            </a:endParaRPr>
          </a:p>
        </p:txBody>
      </p:sp>
      <p:sp>
        <p:nvSpPr>
          <p:cNvPr id="16" name="Text 12"/>
          <p:cNvSpPr/>
          <p:nvPr/>
        </p:nvSpPr>
        <p:spPr>
          <a:xfrm>
            <a:off x="8292108" y="4979670"/>
            <a:ext cx="3241715" cy="1136809"/>
          </a:xfrm>
          <a:prstGeom prst="rect">
            <a:avLst/>
          </a:prstGeom>
          <a:noFill/>
          <a:ln/>
        </p:spPr>
        <p:txBody>
          <a:bodyPr wrap="square" rtlCol="0" anchor="t"/>
          <a:lstStyle/>
          <a:p>
            <a:pPr marL="0" indent="0" algn="l">
              <a:lnSpc>
                <a:spcPts val="2238"/>
              </a:lnSpc>
              <a:buNone/>
            </a:pPr>
            <a:r>
              <a:rPr lang="en-US" sz="2000" b="1" dirty="0">
                <a:solidFill>
                  <a:srgbClr val="E0D6DE"/>
                </a:solidFill>
                <a:latin typeface="Noto Sans TC" pitchFamily="34" charset="0"/>
                <a:ea typeface="Noto Sans TC" pitchFamily="34" charset="-122"/>
                <a:cs typeface="Noto Sans TC" pitchFamily="34" charset="-120"/>
              </a:rPr>
              <a:t>PCA helps uncover hidden patterns and structures in high-dimensional data by finding the directions of maximum variance.</a:t>
            </a:r>
            <a:endParaRPr lang="en-US" sz="2000" b="1" dirty="0"/>
          </a:p>
        </p:txBody>
      </p:sp>
      <p:sp>
        <p:nvSpPr>
          <p:cNvPr id="17" name="Shape 13"/>
          <p:cNvSpPr/>
          <p:nvPr/>
        </p:nvSpPr>
        <p:spPr>
          <a:xfrm>
            <a:off x="6493788" y="6195179"/>
            <a:ext cx="621625" cy="22146"/>
          </a:xfrm>
          <a:prstGeom prst="rect">
            <a:avLst/>
          </a:prstGeom>
          <a:solidFill>
            <a:srgbClr val="B380FF"/>
          </a:solidFill>
          <a:ln/>
        </p:spPr>
      </p:sp>
      <p:sp>
        <p:nvSpPr>
          <p:cNvPr id="18" name="Shape 14"/>
          <p:cNvSpPr/>
          <p:nvPr/>
        </p:nvSpPr>
        <p:spPr>
          <a:xfrm>
            <a:off x="7115413" y="6006584"/>
            <a:ext cx="399574" cy="399574"/>
          </a:xfrm>
          <a:prstGeom prst="roundRect">
            <a:avLst>
              <a:gd name="adj" fmla="val 13336"/>
            </a:avLst>
          </a:prstGeom>
          <a:solidFill>
            <a:srgbClr val="1A1A21"/>
          </a:solidFill>
          <a:ln/>
        </p:spPr>
      </p:sp>
      <p:sp>
        <p:nvSpPr>
          <p:cNvPr id="19" name="Text 15"/>
          <p:cNvSpPr/>
          <p:nvPr/>
        </p:nvSpPr>
        <p:spPr>
          <a:xfrm>
            <a:off x="7232571" y="6039803"/>
            <a:ext cx="165140" cy="333018"/>
          </a:xfrm>
          <a:prstGeom prst="rect">
            <a:avLst/>
          </a:prstGeom>
          <a:noFill/>
          <a:ln/>
        </p:spPr>
        <p:txBody>
          <a:bodyPr wrap="none" rtlCol="0" anchor="t"/>
          <a:lstStyle/>
          <a:p>
            <a:pPr marL="0" indent="0" algn="ctr">
              <a:lnSpc>
                <a:spcPts val="2622"/>
              </a:lnSpc>
              <a:buNone/>
            </a:pPr>
            <a:r>
              <a:rPr lang="en-US" sz="2098" dirty="0">
                <a:solidFill>
                  <a:srgbClr val="B380FF"/>
                </a:solidFill>
                <a:latin typeface="Sora" pitchFamily="34" charset="0"/>
                <a:ea typeface="Sora" pitchFamily="34" charset="-122"/>
                <a:cs typeface="Sora" pitchFamily="34" charset="-120"/>
              </a:rPr>
              <a:t>3</a:t>
            </a:r>
            <a:endParaRPr lang="en-US" sz="2098" dirty="0"/>
          </a:p>
        </p:txBody>
      </p:sp>
      <p:sp>
        <p:nvSpPr>
          <p:cNvPr id="20" name="Text 16"/>
          <p:cNvSpPr/>
          <p:nvPr/>
        </p:nvSpPr>
        <p:spPr>
          <a:xfrm>
            <a:off x="4055765" y="6033971"/>
            <a:ext cx="2282528" cy="288843"/>
          </a:xfrm>
          <a:prstGeom prst="rect">
            <a:avLst/>
          </a:prstGeom>
          <a:noFill/>
          <a:ln/>
        </p:spPr>
        <p:txBody>
          <a:bodyPr wrap="none" rtlCol="0" anchor="t"/>
          <a:lstStyle/>
          <a:p>
            <a:pPr marL="0" indent="0" algn="r">
              <a:lnSpc>
                <a:spcPts val="2185"/>
              </a:lnSpc>
              <a:buNone/>
            </a:pPr>
            <a:r>
              <a:rPr lang="en-US" sz="4000" dirty="0">
                <a:solidFill>
                  <a:srgbClr val="B380FF"/>
                </a:solidFill>
                <a:highlight>
                  <a:srgbClr val="00FF00"/>
                </a:highlight>
                <a:latin typeface="Sora" pitchFamily="34" charset="0"/>
                <a:ea typeface="Sora" pitchFamily="34" charset="-122"/>
                <a:cs typeface="Sora" pitchFamily="34" charset="-120"/>
              </a:rPr>
              <a:t>Visualization</a:t>
            </a:r>
            <a:endParaRPr lang="en-US" sz="4000" dirty="0">
              <a:highlight>
                <a:srgbClr val="00FF00"/>
              </a:highlight>
            </a:endParaRPr>
          </a:p>
        </p:txBody>
      </p:sp>
      <p:sp>
        <p:nvSpPr>
          <p:cNvPr id="21" name="Text 17"/>
          <p:cNvSpPr/>
          <p:nvPr/>
        </p:nvSpPr>
        <p:spPr>
          <a:xfrm>
            <a:off x="3096578" y="6429375"/>
            <a:ext cx="3241715" cy="1136809"/>
          </a:xfrm>
          <a:prstGeom prst="rect">
            <a:avLst/>
          </a:prstGeom>
          <a:noFill/>
          <a:ln/>
        </p:spPr>
        <p:txBody>
          <a:bodyPr wrap="square" rtlCol="0" anchor="t"/>
          <a:lstStyle/>
          <a:p>
            <a:pPr marL="0" indent="0" algn="r">
              <a:lnSpc>
                <a:spcPts val="2238"/>
              </a:lnSpc>
              <a:buNone/>
            </a:pPr>
            <a:r>
              <a:rPr lang="en-US" b="1" dirty="0">
                <a:solidFill>
                  <a:srgbClr val="E0D6DE"/>
                </a:solidFill>
                <a:latin typeface="Noto Sans TC" pitchFamily="34" charset="0"/>
                <a:ea typeface="Noto Sans TC" pitchFamily="34" charset="-122"/>
                <a:cs typeface="Noto Sans TC" pitchFamily="34" charset="-120"/>
              </a:rPr>
              <a:t>The principal components can be used to create visualization</a:t>
            </a:r>
            <a:r>
              <a:rPr lang="en-US" dirty="0">
                <a:solidFill>
                  <a:srgbClr val="E0D6DE"/>
                </a:solidFill>
                <a:latin typeface="Noto Sans TC" pitchFamily="34" charset="0"/>
                <a:ea typeface="Noto Sans TC" pitchFamily="34" charset="-122"/>
                <a:cs typeface="Noto Sans TC" pitchFamily="34" charset="-120"/>
              </a:rPr>
              <a:t>.</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
        <p:nvSpPr>
          <p:cNvPr id="4" name="Text 1"/>
          <p:cNvSpPr/>
          <p:nvPr/>
        </p:nvSpPr>
        <p:spPr>
          <a:xfrm>
            <a:off x="2037993" y="1510070"/>
            <a:ext cx="8067675" cy="694373"/>
          </a:xfrm>
          <a:prstGeom prst="rect">
            <a:avLst/>
          </a:prstGeom>
          <a:noFill/>
          <a:ln/>
        </p:spPr>
        <p:txBody>
          <a:bodyPr wrap="none" rtlCol="0" anchor="t"/>
          <a:lstStyle/>
          <a:p>
            <a:pPr marL="0" indent="0">
              <a:lnSpc>
                <a:spcPts val="5468"/>
              </a:lnSpc>
              <a:buNone/>
            </a:pPr>
            <a:r>
              <a:rPr lang="en-US" sz="4374" dirty="0">
                <a:solidFill>
                  <a:srgbClr val="B380FF"/>
                </a:solidFill>
                <a:latin typeface="Sora" pitchFamily="34" charset="0"/>
                <a:ea typeface="Sora" pitchFamily="34" charset="-122"/>
                <a:cs typeface="Sora" pitchFamily="34" charset="-120"/>
              </a:rPr>
              <a:t>Interpreting the PCA Results</a:t>
            </a:r>
            <a:endParaRPr lang="en-US" sz="4374" dirty="0"/>
          </a:p>
        </p:txBody>
      </p:sp>
      <p:sp>
        <p:nvSpPr>
          <p:cNvPr id="5" name="Text 2"/>
          <p:cNvSpPr/>
          <p:nvPr/>
        </p:nvSpPr>
        <p:spPr>
          <a:xfrm>
            <a:off x="2037993" y="2759869"/>
            <a:ext cx="3156347" cy="694373"/>
          </a:xfrm>
          <a:prstGeom prst="rect">
            <a:avLst/>
          </a:prstGeom>
          <a:noFill/>
          <a:ln/>
        </p:spPr>
        <p:txBody>
          <a:bodyPr wrap="squar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Explained Variance Ratio</a:t>
            </a:r>
            <a:endParaRPr lang="en-US" sz="2187" dirty="0"/>
          </a:p>
        </p:txBody>
      </p:sp>
      <p:sp>
        <p:nvSpPr>
          <p:cNvPr id="6" name="Text 3"/>
          <p:cNvSpPr/>
          <p:nvPr/>
        </p:nvSpPr>
        <p:spPr>
          <a:xfrm>
            <a:off x="2037993" y="3676412"/>
            <a:ext cx="3156347" cy="2843213"/>
          </a:xfrm>
          <a:prstGeom prst="rect">
            <a:avLst/>
          </a:prstGeom>
          <a:noFill/>
          <a:ln/>
        </p:spPr>
        <p:txBody>
          <a:bodyPr wrap="squar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The explained variance ratio indicates the proportion of variance in the data that is accounted for by each principal component. This helps determine the optimal number of components to retain.</a:t>
            </a:r>
            <a:endParaRPr lang="en-US" sz="1750" dirty="0"/>
          </a:p>
        </p:txBody>
      </p:sp>
      <p:sp>
        <p:nvSpPr>
          <p:cNvPr id="7" name="Text 4"/>
          <p:cNvSpPr/>
          <p:nvPr/>
        </p:nvSpPr>
        <p:spPr>
          <a:xfrm>
            <a:off x="5743932" y="2759869"/>
            <a:ext cx="2777490" cy="347186"/>
          </a:xfrm>
          <a:prstGeom prst="rect">
            <a:avLst/>
          </a:prstGeom>
          <a:noFill/>
          <a:ln/>
        </p:spPr>
        <p:txBody>
          <a:bodyPr wrap="non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Loading Scores</a:t>
            </a:r>
            <a:endParaRPr lang="en-US" sz="2187" dirty="0"/>
          </a:p>
        </p:txBody>
      </p:sp>
      <p:sp>
        <p:nvSpPr>
          <p:cNvPr id="8" name="Text 5"/>
          <p:cNvSpPr/>
          <p:nvPr/>
        </p:nvSpPr>
        <p:spPr>
          <a:xfrm>
            <a:off x="5743932" y="3329226"/>
            <a:ext cx="3156347" cy="2843213"/>
          </a:xfrm>
          <a:prstGeom prst="rect">
            <a:avLst/>
          </a:prstGeom>
          <a:noFill/>
          <a:ln/>
        </p:spPr>
        <p:txBody>
          <a:bodyPr wrap="squar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The loading scores represent the contribution of each original variable to the principal components. These can be used to understand the relationships between the variables and the components.</a:t>
            </a:r>
            <a:endParaRPr lang="en-US" sz="1750" dirty="0"/>
          </a:p>
        </p:txBody>
      </p:sp>
      <p:sp>
        <p:nvSpPr>
          <p:cNvPr id="9" name="Text 6"/>
          <p:cNvSpPr/>
          <p:nvPr/>
        </p:nvSpPr>
        <p:spPr>
          <a:xfrm>
            <a:off x="9449872" y="2759869"/>
            <a:ext cx="2777490" cy="347186"/>
          </a:xfrm>
          <a:prstGeom prst="rect">
            <a:avLst/>
          </a:prstGeom>
          <a:noFill/>
          <a:ln/>
        </p:spPr>
        <p:txBody>
          <a:bodyPr wrap="non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Scatter Plots</a:t>
            </a:r>
            <a:endParaRPr lang="en-US" sz="2187" dirty="0"/>
          </a:p>
        </p:txBody>
      </p:sp>
      <p:sp>
        <p:nvSpPr>
          <p:cNvPr id="10" name="Text 7"/>
          <p:cNvSpPr/>
          <p:nvPr/>
        </p:nvSpPr>
        <p:spPr>
          <a:xfrm>
            <a:off x="9449872" y="3329226"/>
            <a:ext cx="3156347" cy="2132409"/>
          </a:xfrm>
          <a:prstGeom prst="rect">
            <a:avLst/>
          </a:prstGeom>
          <a:noFill/>
          <a:ln/>
        </p:spPr>
        <p:txBody>
          <a:bodyPr wrap="squar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Visualizing the data in the principal component space can reveal patterns, clusters, and outliers that may not be evident in the original high-dimensional space.</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
        <p:nvSpPr>
          <p:cNvPr id="4" name="Text 1"/>
          <p:cNvSpPr/>
          <p:nvPr/>
        </p:nvSpPr>
        <p:spPr>
          <a:xfrm>
            <a:off x="2037993" y="1872377"/>
            <a:ext cx="6821210" cy="694373"/>
          </a:xfrm>
          <a:prstGeom prst="rect">
            <a:avLst/>
          </a:prstGeom>
          <a:noFill/>
          <a:ln/>
        </p:spPr>
        <p:txBody>
          <a:bodyPr wrap="none" rtlCol="0" anchor="t"/>
          <a:lstStyle/>
          <a:p>
            <a:pPr marL="0" indent="0">
              <a:lnSpc>
                <a:spcPts val="5468"/>
              </a:lnSpc>
              <a:buNone/>
            </a:pPr>
            <a:r>
              <a:rPr lang="en-US" sz="4374" dirty="0">
                <a:solidFill>
                  <a:srgbClr val="B380FF"/>
                </a:solidFill>
                <a:latin typeface="Sora" pitchFamily="34" charset="0"/>
                <a:ea typeface="Sora" pitchFamily="34" charset="-122"/>
                <a:cs typeface="Sora" pitchFamily="34" charset="-120"/>
              </a:rPr>
              <a:t>Upsampling Techniques</a:t>
            </a:r>
            <a:endParaRPr lang="en-US" sz="4374" dirty="0"/>
          </a:p>
        </p:txBody>
      </p:sp>
      <p:pic>
        <p:nvPicPr>
          <p:cNvPr id="5" name="Image 1" descr="preencoded.png"/>
          <p:cNvPicPr>
            <a:picLocks noChangeAspect="1"/>
          </p:cNvPicPr>
          <p:nvPr/>
        </p:nvPicPr>
        <p:blipFill>
          <a:blip r:embed="rId4"/>
          <a:stretch>
            <a:fillRect/>
          </a:stretch>
        </p:blipFill>
        <p:spPr>
          <a:xfrm>
            <a:off x="2037993" y="3011091"/>
            <a:ext cx="3518059" cy="888682"/>
          </a:xfrm>
          <a:prstGeom prst="rect">
            <a:avLst/>
          </a:prstGeom>
        </p:spPr>
      </p:pic>
      <p:sp>
        <p:nvSpPr>
          <p:cNvPr id="6" name="Text 2"/>
          <p:cNvSpPr/>
          <p:nvPr/>
        </p:nvSpPr>
        <p:spPr>
          <a:xfrm>
            <a:off x="2260163" y="4233029"/>
            <a:ext cx="3073718" cy="694373"/>
          </a:xfrm>
          <a:prstGeom prst="rect">
            <a:avLst/>
          </a:prstGeom>
          <a:noFill/>
          <a:ln/>
        </p:spPr>
        <p:txBody>
          <a:bodyPr wrap="square" rtlCol="0" anchor="t"/>
          <a:lstStyle/>
          <a:p>
            <a:pPr marL="0" indent="0" algn="l">
              <a:lnSpc>
                <a:spcPts val="2734"/>
              </a:lnSpc>
              <a:buNone/>
            </a:pPr>
            <a:r>
              <a:rPr lang="en-US" sz="2187" dirty="0">
                <a:solidFill>
                  <a:srgbClr val="B380FF"/>
                </a:solidFill>
                <a:latin typeface="Sora" pitchFamily="34" charset="0"/>
                <a:ea typeface="Sora" pitchFamily="34" charset="-122"/>
                <a:cs typeface="Sora" pitchFamily="34" charset="-120"/>
              </a:rPr>
              <a:t>Random Oversampling</a:t>
            </a:r>
            <a:endParaRPr lang="en-US" sz="2187" dirty="0"/>
          </a:p>
        </p:txBody>
      </p:sp>
      <p:sp>
        <p:nvSpPr>
          <p:cNvPr id="7" name="Text 3"/>
          <p:cNvSpPr/>
          <p:nvPr/>
        </p:nvSpPr>
        <p:spPr>
          <a:xfrm>
            <a:off x="2260163" y="5060633"/>
            <a:ext cx="3073718" cy="1066205"/>
          </a:xfrm>
          <a:prstGeom prst="rect">
            <a:avLst/>
          </a:prstGeom>
          <a:noFill/>
          <a:ln/>
        </p:spPr>
        <p:txBody>
          <a:bodyPr wrap="square" rtlCol="0" anchor="t"/>
          <a:lstStyle/>
          <a:p>
            <a:pPr marL="0" indent="0" algn="l">
              <a:lnSpc>
                <a:spcPts val="2799"/>
              </a:lnSpc>
              <a:buNone/>
            </a:pPr>
            <a:r>
              <a:rPr lang="en-US" sz="1750" dirty="0">
                <a:solidFill>
                  <a:srgbClr val="E0D6DE"/>
                </a:solidFill>
                <a:latin typeface="Noto Sans TC" pitchFamily="34" charset="0"/>
                <a:ea typeface="Noto Sans TC" pitchFamily="34" charset="-122"/>
                <a:cs typeface="Noto Sans TC" pitchFamily="34" charset="-120"/>
              </a:rPr>
              <a:t>Randomly duplicating instances of the minority class to balance the dataset.</a:t>
            </a:r>
            <a:endParaRPr lang="en-US" sz="1750" dirty="0"/>
          </a:p>
        </p:txBody>
      </p:sp>
      <p:pic>
        <p:nvPicPr>
          <p:cNvPr id="8" name="Image 2" descr="preencoded.png"/>
          <p:cNvPicPr>
            <a:picLocks noChangeAspect="1"/>
          </p:cNvPicPr>
          <p:nvPr/>
        </p:nvPicPr>
        <p:blipFill>
          <a:blip r:embed="rId5"/>
          <a:stretch>
            <a:fillRect/>
          </a:stretch>
        </p:blipFill>
        <p:spPr>
          <a:xfrm>
            <a:off x="5556052" y="3011091"/>
            <a:ext cx="3518178" cy="888682"/>
          </a:xfrm>
          <a:prstGeom prst="rect">
            <a:avLst/>
          </a:prstGeom>
        </p:spPr>
      </p:pic>
      <p:sp>
        <p:nvSpPr>
          <p:cNvPr id="9" name="Text 4"/>
          <p:cNvSpPr/>
          <p:nvPr/>
        </p:nvSpPr>
        <p:spPr>
          <a:xfrm>
            <a:off x="5778222" y="4233029"/>
            <a:ext cx="2777490" cy="347186"/>
          </a:xfrm>
          <a:prstGeom prst="rect">
            <a:avLst/>
          </a:prstGeom>
          <a:noFill/>
          <a:ln/>
        </p:spPr>
        <p:txBody>
          <a:bodyPr wrap="none" rtlCol="0" anchor="t"/>
          <a:lstStyle/>
          <a:p>
            <a:pPr marL="0" indent="0" algn="l">
              <a:lnSpc>
                <a:spcPts val="2734"/>
              </a:lnSpc>
              <a:buNone/>
            </a:pPr>
            <a:r>
              <a:rPr lang="en-US" sz="2187" dirty="0">
                <a:solidFill>
                  <a:srgbClr val="B380FF"/>
                </a:solidFill>
                <a:latin typeface="Sora" pitchFamily="34" charset="0"/>
                <a:ea typeface="Sora" pitchFamily="34" charset="-122"/>
                <a:cs typeface="Sora" pitchFamily="34" charset="-120"/>
              </a:rPr>
              <a:t>SMOTE</a:t>
            </a:r>
            <a:endParaRPr lang="en-US" sz="2187" dirty="0"/>
          </a:p>
        </p:txBody>
      </p:sp>
      <p:sp>
        <p:nvSpPr>
          <p:cNvPr id="10" name="Text 5"/>
          <p:cNvSpPr/>
          <p:nvPr/>
        </p:nvSpPr>
        <p:spPr>
          <a:xfrm>
            <a:off x="5778222" y="4713446"/>
            <a:ext cx="3073837" cy="1421606"/>
          </a:xfrm>
          <a:prstGeom prst="rect">
            <a:avLst/>
          </a:prstGeom>
          <a:noFill/>
          <a:ln/>
        </p:spPr>
        <p:txBody>
          <a:bodyPr wrap="square" rtlCol="0" anchor="t"/>
          <a:lstStyle/>
          <a:p>
            <a:pPr marL="0" indent="0" algn="l">
              <a:lnSpc>
                <a:spcPts val="2799"/>
              </a:lnSpc>
              <a:buNone/>
            </a:pPr>
            <a:r>
              <a:rPr lang="en-US" sz="1750" dirty="0">
                <a:solidFill>
                  <a:srgbClr val="E0D6DE"/>
                </a:solidFill>
                <a:latin typeface="Noto Sans TC" pitchFamily="34" charset="0"/>
                <a:ea typeface="Noto Sans TC" pitchFamily="34" charset="-122"/>
                <a:cs typeface="Noto Sans TC" pitchFamily="34" charset="-120"/>
              </a:rPr>
              <a:t>Synthetic Minority Over-sampling Technique: Creating new synthetic instances of the minority class.</a:t>
            </a:r>
            <a:endParaRPr lang="en-US" sz="1750" dirty="0"/>
          </a:p>
        </p:txBody>
      </p:sp>
      <p:pic>
        <p:nvPicPr>
          <p:cNvPr id="11" name="Image 3" descr="preencoded.png"/>
          <p:cNvPicPr>
            <a:picLocks noChangeAspect="1"/>
          </p:cNvPicPr>
          <p:nvPr/>
        </p:nvPicPr>
        <p:blipFill>
          <a:blip r:embed="rId6"/>
          <a:stretch>
            <a:fillRect/>
          </a:stretch>
        </p:blipFill>
        <p:spPr>
          <a:xfrm>
            <a:off x="9074229" y="3011091"/>
            <a:ext cx="3518178" cy="888682"/>
          </a:xfrm>
          <a:prstGeom prst="rect">
            <a:avLst/>
          </a:prstGeom>
        </p:spPr>
      </p:pic>
      <p:sp>
        <p:nvSpPr>
          <p:cNvPr id="12" name="Text 6"/>
          <p:cNvSpPr/>
          <p:nvPr/>
        </p:nvSpPr>
        <p:spPr>
          <a:xfrm>
            <a:off x="9296400" y="4233029"/>
            <a:ext cx="2777490" cy="347186"/>
          </a:xfrm>
          <a:prstGeom prst="rect">
            <a:avLst/>
          </a:prstGeom>
          <a:noFill/>
          <a:ln/>
        </p:spPr>
        <p:txBody>
          <a:bodyPr wrap="none" rtlCol="0" anchor="t"/>
          <a:lstStyle/>
          <a:p>
            <a:pPr marL="0" indent="0" algn="l">
              <a:lnSpc>
                <a:spcPts val="2734"/>
              </a:lnSpc>
              <a:buNone/>
            </a:pPr>
            <a:r>
              <a:rPr lang="en-US" sz="2187" dirty="0">
                <a:solidFill>
                  <a:srgbClr val="B380FF"/>
                </a:solidFill>
                <a:latin typeface="Sora" pitchFamily="34" charset="0"/>
                <a:ea typeface="Sora" pitchFamily="34" charset="-122"/>
                <a:cs typeface="Sora" pitchFamily="34" charset="-120"/>
              </a:rPr>
              <a:t>ADASYN</a:t>
            </a:r>
            <a:endParaRPr lang="en-US" sz="2187" dirty="0"/>
          </a:p>
        </p:txBody>
      </p:sp>
      <p:sp>
        <p:nvSpPr>
          <p:cNvPr id="13" name="Text 7"/>
          <p:cNvSpPr/>
          <p:nvPr/>
        </p:nvSpPr>
        <p:spPr>
          <a:xfrm>
            <a:off x="9296400" y="4713446"/>
            <a:ext cx="3073837" cy="1421606"/>
          </a:xfrm>
          <a:prstGeom prst="rect">
            <a:avLst/>
          </a:prstGeom>
          <a:noFill/>
          <a:ln/>
        </p:spPr>
        <p:txBody>
          <a:bodyPr wrap="square" rtlCol="0" anchor="t"/>
          <a:lstStyle/>
          <a:p>
            <a:pPr marL="0" indent="0" algn="l">
              <a:lnSpc>
                <a:spcPts val="2799"/>
              </a:lnSpc>
              <a:buNone/>
            </a:pPr>
            <a:r>
              <a:rPr lang="en-US" sz="1750" dirty="0">
                <a:solidFill>
                  <a:srgbClr val="E0D6DE"/>
                </a:solidFill>
                <a:latin typeface="Noto Sans TC" pitchFamily="34" charset="0"/>
                <a:ea typeface="Noto Sans TC" pitchFamily="34" charset="-122"/>
                <a:cs typeface="Noto Sans TC" pitchFamily="34" charset="-120"/>
              </a:rPr>
              <a:t>Adaptive Synthetic Sampling Approach: Generating minority class samples based on their difficulty to learn.</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
        <p:nvSpPr>
          <p:cNvPr id="4" name="Text 1"/>
          <p:cNvSpPr/>
          <p:nvPr/>
        </p:nvSpPr>
        <p:spPr>
          <a:xfrm>
            <a:off x="2037993" y="1286470"/>
            <a:ext cx="8742402" cy="694373"/>
          </a:xfrm>
          <a:prstGeom prst="rect">
            <a:avLst/>
          </a:prstGeom>
          <a:noFill/>
          <a:ln/>
        </p:spPr>
        <p:txBody>
          <a:bodyPr wrap="none" rtlCol="0" anchor="t"/>
          <a:lstStyle/>
          <a:p>
            <a:pPr marL="0" indent="0">
              <a:lnSpc>
                <a:spcPts val="5468"/>
              </a:lnSpc>
              <a:buNone/>
            </a:pPr>
            <a:r>
              <a:rPr lang="en-US" sz="4374" dirty="0">
                <a:solidFill>
                  <a:srgbClr val="B380FF"/>
                </a:solidFill>
                <a:latin typeface="Sora" pitchFamily="34" charset="0"/>
                <a:ea typeface="Sora" pitchFamily="34" charset="-122"/>
                <a:cs typeface="Sora" pitchFamily="34" charset="-120"/>
              </a:rPr>
              <a:t>Conclusion and Key Takeaways</a:t>
            </a:r>
            <a:endParaRPr lang="en-US" sz="4374" dirty="0"/>
          </a:p>
        </p:txBody>
      </p:sp>
      <p:sp>
        <p:nvSpPr>
          <p:cNvPr id="5" name="Shape 2"/>
          <p:cNvSpPr/>
          <p:nvPr/>
        </p:nvSpPr>
        <p:spPr>
          <a:xfrm>
            <a:off x="2037993" y="2598777"/>
            <a:ext cx="499943" cy="499943"/>
          </a:xfrm>
          <a:prstGeom prst="roundRect">
            <a:avLst>
              <a:gd name="adj" fmla="val 13333"/>
            </a:avLst>
          </a:prstGeom>
          <a:solidFill>
            <a:srgbClr val="1A1A21"/>
          </a:solidFill>
          <a:ln/>
        </p:spPr>
      </p:sp>
      <p:sp>
        <p:nvSpPr>
          <p:cNvPr id="6" name="Text 3"/>
          <p:cNvSpPr/>
          <p:nvPr/>
        </p:nvSpPr>
        <p:spPr>
          <a:xfrm>
            <a:off x="2217420" y="2640449"/>
            <a:ext cx="140970" cy="416481"/>
          </a:xfrm>
          <a:prstGeom prst="rect">
            <a:avLst/>
          </a:prstGeom>
          <a:noFill/>
          <a:ln/>
        </p:spPr>
        <p:txBody>
          <a:bodyPr wrap="none" rtlCol="0" anchor="t"/>
          <a:lstStyle/>
          <a:p>
            <a:pPr marL="0" indent="0" algn="ctr">
              <a:lnSpc>
                <a:spcPts val="3281"/>
              </a:lnSpc>
              <a:buNone/>
            </a:pPr>
            <a:r>
              <a:rPr lang="en-US" sz="2624" dirty="0">
                <a:solidFill>
                  <a:srgbClr val="B380FF"/>
                </a:solidFill>
                <a:latin typeface="Sora" pitchFamily="34" charset="0"/>
                <a:ea typeface="Sora" pitchFamily="34" charset="-122"/>
                <a:cs typeface="Sora" pitchFamily="34" charset="-120"/>
              </a:rPr>
              <a:t>1</a:t>
            </a:r>
            <a:endParaRPr lang="en-US" sz="2624" dirty="0"/>
          </a:p>
        </p:txBody>
      </p:sp>
      <p:sp>
        <p:nvSpPr>
          <p:cNvPr id="7" name="Text 4"/>
          <p:cNvSpPr/>
          <p:nvPr/>
        </p:nvSpPr>
        <p:spPr>
          <a:xfrm>
            <a:off x="2760107" y="2675096"/>
            <a:ext cx="4153257" cy="347186"/>
          </a:xfrm>
          <a:prstGeom prst="rect">
            <a:avLst/>
          </a:prstGeom>
          <a:noFill/>
          <a:ln/>
        </p:spPr>
        <p:txBody>
          <a:bodyPr wrap="non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Data Preprocessing is Crucial</a:t>
            </a:r>
            <a:endParaRPr lang="en-US" sz="2187" dirty="0"/>
          </a:p>
        </p:txBody>
      </p:sp>
      <p:sp>
        <p:nvSpPr>
          <p:cNvPr id="8" name="Text 5"/>
          <p:cNvSpPr/>
          <p:nvPr/>
        </p:nvSpPr>
        <p:spPr>
          <a:xfrm>
            <a:off x="2760107" y="3155513"/>
            <a:ext cx="4444008" cy="1066205"/>
          </a:xfrm>
          <a:prstGeom prst="rect">
            <a:avLst/>
          </a:prstGeom>
          <a:noFill/>
          <a:ln/>
        </p:spPr>
        <p:txBody>
          <a:bodyPr wrap="squar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Cleaning, transforming, and preparing data sets the foundation for effective analysis and modeling.</a:t>
            </a:r>
            <a:endParaRPr lang="en-US" sz="1750" dirty="0"/>
          </a:p>
        </p:txBody>
      </p:sp>
      <p:sp>
        <p:nvSpPr>
          <p:cNvPr id="9" name="Shape 6"/>
          <p:cNvSpPr/>
          <p:nvPr/>
        </p:nvSpPr>
        <p:spPr>
          <a:xfrm>
            <a:off x="7426285" y="2598777"/>
            <a:ext cx="499943" cy="499943"/>
          </a:xfrm>
          <a:prstGeom prst="roundRect">
            <a:avLst>
              <a:gd name="adj" fmla="val 13333"/>
            </a:avLst>
          </a:prstGeom>
          <a:solidFill>
            <a:srgbClr val="1A1A21"/>
          </a:solidFill>
          <a:ln/>
        </p:spPr>
      </p:sp>
      <p:sp>
        <p:nvSpPr>
          <p:cNvPr id="10" name="Text 7"/>
          <p:cNvSpPr/>
          <p:nvPr/>
        </p:nvSpPr>
        <p:spPr>
          <a:xfrm>
            <a:off x="7572375" y="2640449"/>
            <a:ext cx="207645" cy="416481"/>
          </a:xfrm>
          <a:prstGeom prst="rect">
            <a:avLst/>
          </a:prstGeom>
          <a:noFill/>
          <a:ln/>
        </p:spPr>
        <p:txBody>
          <a:bodyPr wrap="none" rtlCol="0" anchor="t"/>
          <a:lstStyle/>
          <a:p>
            <a:pPr marL="0" indent="0" algn="ctr">
              <a:lnSpc>
                <a:spcPts val="3281"/>
              </a:lnSpc>
              <a:buNone/>
            </a:pPr>
            <a:r>
              <a:rPr lang="en-US" sz="2624" dirty="0">
                <a:solidFill>
                  <a:srgbClr val="B380FF"/>
                </a:solidFill>
                <a:latin typeface="Sora" pitchFamily="34" charset="0"/>
                <a:ea typeface="Sora" pitchFamily="34" charset="-122"/>
                <a:cs typeface="Sora" pitchFamily="34" charset="-120"/>
              </a:rPr>
              <a:t>2</a:t>
            </a:r>
            <a:endParaRPr lang="en-US" sz="2624" dirty="0"/>
          </a:p>
        </p:txBody>
      </p:sp>
      <p:sp>
        <p:nvSpPr>
          <p:cNvPr id="11" name="Text 8"/>
          <p:cNvSpPr/>
          <p:nvPr/>
        </p:nvSpPr>
        <p:spPr>
          <a:xfrm>
            <a:off x="8148399" y="2675096"/>
            <a:ext cx="4444008" cy="694373"/>
          </a:xfrm>
          <a:prstGeom prst="rect">
            <a:avLst/>
          </a:prstGeom>
          <a:noFill/>
          <a:ln/>
        </p:spPr>
        <p:txBody>
          <a:bodyPr wrap="squar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Correlation and PCA Provide Insights</a:t>
            </a:r>
            <a:endParaRPr lang="en-US" sz="2187" dirty="0"/>
          </a:p>
        </p:txBody>
      </p:sp>
      <p:sp>
        <p:nvSpPr>
          <p:cNvPr id="12" name="Text 9"/>
          <p:cNvSpPr/>
          <p:nvPr/>
        </p:nvSpPr>
        <p:spPr>
          <a:xfrm>
            <a:off x="8148399" y="3502700"/>
            <a:ext cx="4444008" cy="1421606"/>
          </a:xfrm>
          <a:prstGeom prst="rect">
            <a:avLst/>
          </a:prstGeom>
          <a:noFill/>
          <a:ln/>
        </p:spPr>
        <p:txBody>
          <a:bodyPr wrap="squar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Correlation matrices and Principal Component Analysis can uncover relationships and patterns in high-dimensional data.</a:t>
            </a:r>
            <a:endParaRPr lang="en-US" sz="1750" dirty="0"/>
          </a:p>
        </p:txBody>
      </p:sp>
      <p:sp>
        <p:nvSpPr>
          <p:cNvPr id="13" name="Shape 10"/>
          <p:cNvSpPr/>
          <p:nvPr/>
        </p:nvSpPr>
        <p:spPr>
          <a:xfrm>
            <a:off x="2037993" y="5320070"/>
            <a:ext cx="499943" cy="499943"/>
          </a:xfrm>
          <a:prstGeom prst="roundRect">
            <a:avLst>
              <a:gd name="adj" fmla="val 13333"/>
            </a:avLst>
          </a:prstGeom>
          <a:solidFill>
            <a:srgbClr val="1A1A21"/>
          </a:solidFill>
          <a:ln/>
        </p:spPr>
      </p:sp>
      <p:sp>
        <p:nvSpPr>
          <p:cNvPr id="14" name="Text 11"/>
          <p:cNvSpPr/>
          <p:nvPr/>
        </p:nvSpPr>
        <p:spPr>
          <a:xfrm>
            <a:off x="2184559" y="5361742"/>
            <a:ext cx="206693" cy="416481"/>
          </a:xfrm>
          <a:prstGeom prst="rect">
            <a:avLst/>
          </a:prstGeom>
          <a:noFill/>
          <a:ln/>
        </p:spPr>
        <p:txBody>
          <a:bodyPr wrap="none" rtlCol="0" anchor="t"/>
          <a:lstStyle/>
          <a:p>
            <a:pPr marL="0" indent="0" algn="ctr">
              <a:lnSpc>
                <a:spcPts val="3281"/>
              </a:lnSpc>
              <a:buNone/>
            </a:pPr>
            <a:r>
              <a:rPr lang="en-US" sz="2624" dirty="0">
                <a:solidFill>
                  <a:srgbClr val="B380FF"/>
                </a:solidFill>
                <a:latin typeface="Sora" pitchFamily="34" charset="0"/>
                <a:ea typeface="Sora" pitchFamily="34" charset="-122"/>
                <a:cs typeface="Sora" pitchFamily="34" charset="-120"/>
              </a:rPr>
              <a:t>3</a:t>
            </a:r>
            <a:endParaRPr lang="en-US" sz="2624" dirty="0"/>
          </a:p>
        </p:txBody>
      </p:sp>
      <p:sp>
        <p:nvSpPr>
          <p:cNvPr id="15" name="Text 12"/>
          <p:cNvSpPr/>
          <p:nvPr/>
        </p:nvSpPr>
        <p:spPr>
          <a:xfrm>
            <a:off x="2760107" y="5396389"/>
            <a:ext cx="4094559" cy="347186"/>
          </a:xfrm>
          <a:prstGeom prst="rect">
            <a:avLst/>
          </a:prstGeom>
          <a:noFill/>
          <a:ln/>
        </p:spPr>
        <p:txBody>
          <a:bodyPr wrap="non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Box Plots Reveal Distribution</a:t>
            </a:r>
            <a:endParaRPr lang="en-US" sz="2187" dirty="0"/>
          </a:p>
        </p:txBody>
      </p:sp>
      <p:sp>
        <p:nvSpPr>
          <p:cNvPr id="16" name="Text 13"/>
          <p:cNvSpPr/>
          <p:nvPr/>
        </p:nvSpPr>
        <p:spPr>
          <a:xfrm>
            <a:off x="2760107" y="5876806"/>
            <a:ext cx="4444008" cy="1066205"/>
          </a:xfrm>
          <a:prstGeom prst="rect">
            <a:avLst/>
          </a:prstGeom>
          <a:noFill/>
          <a:ln/>
        </p:spPr>
        <p:txBody>
          <a:bodyPr wrap="squar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Box plots are a powerful tool for visualizing and understanding the distribution of data, including outliers.</a:t>
            </a:r>
            <a:endParaRPr lang="en-US" sz="1750" dirty="0"/>
          </a:p>
        </p:txBody>
      </p:sp>
      <p:sp>
        <p:nvSpPr>
          <p:cNvPr id="17" name="Shape 14"/>
          <p:cNvSpPr/>
          <p:nvPr/>
        </p:nvSpPr>
        <p:spPr>
          <a:xfrm>
            <a:off x="7426285" y="5320070"/>
            <a:ext cx="499943" cy="499943"/>
          </a:xfrm>
          <a:prstGeom prst="roundRect">
            <a:avLst>
              <a:gd name="adj" fmla="val 13333"/>
            </a:avLst>
          </a:prstGeom>
          <a:solidFill>
            <a:srgbClr val="1A1A21"/>
          </a:solidFill>
          <a:ln/>
        </p:spPr>
      </p:sp>
      <p:sp>
        <p:nvSpPr>
          <p:cNvPr id="18" name="Text 15"/>
          <p:cNvSpPr/>
          <p:nvPr/>
        </p:nvSpPr>
        <p:spPr>
          <a:xfrm>
            <a:off x="7567612" y="5361742"/>
            <a:ext cx="217289" cy="416481"/>
          </a:xfrm>
          <a:prstGeom prst="rect">
            <a:avLst/>
          </a:prstGeom>
          <a:noFill/>
          <a:ln/>
        </p:spPr>
        <p:txBody>
          <a:bodyPr wrap="none" rtlCol="0" anchor="t"/>
          <a:lstStyle/>
          <a:p>
            <a:pPr marL="0" indent="0" algn="ctr">
              <a:lnSpc>
                <a:spcPts val="3281"/>
              </a:lnSpc>
              <a:buNone/>
            </a:pPr>
            <a:r>
              <a:rPr lang="en-US" sz="2624" dirty="0">
                <a:solidFill>
                  <a:srgbClr val="B380FF"/>
                </a:solidFill>
                <a:latin typeface="Sora" pitchFamily="34" charset="0"/>
                <a:ea typeface="Sora" pitchFamily="34" charset="-122"/>
                <a:cs typeface="Sora" pitchFamily="34" charset="-120"/>
              </a:rPr>
              <a:t>4</a:t>
            </a:r>
            <a:endParaRPr lang="en-US" sz="2624" dirty="0"/>
          </a:p>
        </p:txBody>
      </p:sp>
      <p:sp>
        <p:nvSpPr>
          <p:cNvPr id="19" name="Text 16"/>
          <p:cNvSpPr/>
          <p:nvPr/>
        </p:nvSpPr>
        <p:spPr>
          <a:xfrm>
            <a:off x="8148399" y="5396389"/>
            <a:ext cx="4361140" cy="347186"/>
          </a:xfrm>
          <a:prstGeom prst="rect">
            <a:avLst/>
          </a:prstGeom>
          <a:noFill/>
          <a:ln/>
        </p:spPr>
        <p:txBody>
          <a:bodyPr wrap="non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Upsampling Balances Datasets</a:t>
            </a:r>
            <a:endParaRPr lang="en-US" sz="2187" dirty="0"/>
          </a:p>
        </p:txBody>
      </p:sp>
      <p:sp>
        <p:nvSpPr>
          <p:cNvPr id="20" name="Text 17"/>
          <p:cNvSpPr/>
          <p:nvPr/>
        </p:nvSpPr>
        <p:spPr>
          <a:xfrm>
            <a:off x="8148399" y="5876806"/>
            <a:ext cx="4444008" cy="1066205"/>
          </a:xfrm>
          <a:prstGeom prst="rect">
            <a:avLst/>
          </a:prstGeom>
          <a:noFill/>
          <a:ln/>
        </p:spPr>
        <p:txBody>
          <a:bodyPr wrap="squar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Techniques like Random Oversampling, SMOTE, and ADASYN can help address class imbalance in datasets.</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23983" y="779145"/>
            <a:ext cx="6078546" cy="5160526"/>
          </a:xfrm>
          <a:prstGeom prst="rect">
            <a:avLst/>
          </a:prstGeom>
          <a:solidFill>
            <a:srgbClr val="0C0A33"/>
          </a:solidFill>
          <a:ln/>
        </p:spPr>
        <p:txBody>
          <a:bodyPr/>
          <a:lstStyle/>
          <a:p>
            <a:endParaRPr lang="en-IN" dirty="0"/>
          </a:p>
        </p:txBody>
      </p:sp>
      <p:sp>
        <p:nvSpPr>
          <p:cNvPr id="5" name="Text 2"/>
          <p:cNvSpPr/>
          <p:nvPr/>
        </p:nvSpPr>
        <p:spPr>
          <a:xfrm>
            <a:off x="6319599" y="2137410"/>
            <a:ext cx="7477601" cy="1916430"/>
          </a:xfrm>
          <a:prstGeom prst="rect">
            <a:avLst/>
          </a:prstGeom>
          <a:noFill/>
          <a:ln/>
        </p:spPr>
        <p:txBody>
          <a:bodyPr wrap="square" rtlCol="0" anchor="t"/>
          <a:lstStyle/>
          <a:p>
            <a:pPr marL="0" indent="0">
              <a:lnSpc>
                <a:spcPts val="7545"/>
              </a:lnSpc>
              <a:buNone/>
            </a:pPr>
            <a:r>
              <a:rPr lang="en-US" sz="6036" b="1" dirty="0">
                <a:solidFill>
                  <a:srgbClr val="FFFFFF"/>
                </a:solidFill>
                <a:latin typeface="Syne" pitchFamily="34" charset="0"/>
                <a:ea typeface="Syne" pitchFamily="34" charset="-122"/>
                <a:cs typeface="Syne" pitchFamily="34" charset="-120"/>
              </a:rPr>
              <a:t>Introduction to Confusion Matrix</a:t>
            </a:r>
            <a:endParaRPr lang="en-US" sz="6036" dirty="0"/>
          </a:p>
        </p:txBody>
      </p:sp>
      <p:sp>
        <p:nvSpPr>
          <p:cNvPr id="6" name="Text 3"/>
          <p:cNvSpPr/>
          <p:nvPr/>
        </p:nvSpPr>
        <p:spPr>
          <a:xfrm>
            <a:off x="6319599" y="4387096"/>
            <a:ext cx="7477601" cy="1066205"/>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 The confusion matrix is a powerful tool used to evaluate the performance of a classification model. It provides a comprehensive view of how well the model is performing by comparing the predicted labels to the true labels.</a:t>
            </a:r>
            <a:endParaRPr lang="en-US" sz="1750" dirty="0"/>
          </a:p>
        </p:txBody>
      </p:sp>
      <p:sp>
        <p:nvSpPr>
          <p:cNvPr id="7" name="Shape 4"/>
          <p:cNvSpPr/>
          <p:nvPr/>
        </p:nvSpPr>
        <p:spPr>
          <a:xfrm>
            <a:off x="6319599" y="5719882"/>
            <a:ext cx="355402" cy="355402"/>
          </a:xfrm>
          <a:prstGeom prst="roundRect">
            <a:avLst>
              <a:gd name="adj" fmla="val 25726039"/>
            </a:avLst>
          </a:prstGeom>
          <a:solidFill>
            <a:srgbClr val="4D1848"/>
          </a:solidFill>
          <a:ln w="7620">
            <a:solidFill>
              <a:srgbClr val="FFFFFF"/>
            </a:solidFill>
            <a:prstDash val="solid"/>
          </a:ln>
        </p:spPr>
      </p:sp>
      <p:sp>
        <p:nvSpPr>
          <p:cNvPr id="8" name="Text 5"/>
          <p:cNvSpPr/>
          <p:nvPr/>
        </p:nvSpPr>
        <p:spPr>
          <a:xfrm>
            <a:off x="6396990" y="5824418"/>
            <a:ext cx="200501" cy="146328"/>
          </a:xfrm>
          <a:prstGeom prst="rect">
            <a:avLst/>
          </a:prstGeom>
          <a:noFill/>
          <a:ln/>
        </p:spPr>
        <p:txBody>
          <a:bodyPr wrap="none" rtlCol="0" anchor="t"/>
          <a:lstStyle/>
          <a:p>
            <a:pPr marL="0" indent="0" algn="ctr">
              <a:lnSpc>
                <a:spcPts val="1152"/>
              </a:lnSpc>
              <a:buNone/>
            </a:pPr>
            <a:r>
              <a:rPr lang="en-US" sz="1152" dirty="0">
                <a:solidFill>
                  <a:srgbClr val="FFFFFF"/>
                </a:solidFill>
                <a:latin typeface="Arimo" pitchFamily="34" charset="0"/>
                <a:ea typeface="Arimo" pitchFamily="34" charset="-122"/>
                <a:cs typeface="Arimo" pitchFamily="34" charset="-120"/>
              </a:rPr>
              <a:t>Aa</a:t>
            </a:r>
            <a:endParaRPr lang="en-US" sz="1152" dirty="0"/>
          </a:p>
        </p:txBody>
      </p:sp>
      <p:sp>
        <p:nvSpPr>
          <p:cNvPr id="9" name="Text 6"/>
          <p:cNvSpPr/>
          <p:nvPr/>
        </p:nvSpPr>
        <p:spPr>
          <a:xfrm>
            <a:off x="6786086" y="5703213"/>
            <a:ext cx="1903095" cy="388858"/>
          </a:xfrm>
          <a:prstGeom prst="rect">
            <a:avLst/>
          </a:prstGeom>
          <a:noFill/>
          <a:ln/>
        </p:spPr>
        <p:txBody>
          <a:bodyPr wrap="none" rtlCol="0" anchor="t"/>
          <a:lstStyle/>
          <a:p>
            <a:pPr marL="0" indent="0" algn="l">
              <a:lnSpc>
                <a:spcPts val="3062"/>
              </a:lnSpc>
              <a:buNone/>
            </a:pPr>
            <a:r>
              <a:rPr lang="en-US" sz="2187" b="1" dirty="0">
                <a:solidFill>
                  <a:srgbClr val="D9E1FF"/>
                </a:solidFill>
                <a:latin typeface="Arimo" pitchFamily="34" charset="0"/>
                <a:ea typeface="Arimo" pitchFamily="34" charset="-122"/>
                <a:cs typeface="Arimo" pitchFamily="34" charset="-120"/>
              </a:rPr>
              <a:t>by Adarsh Jha</a:t>
            </a:r>
            <a:endParaRPr lang="en-US" sz="2187" dirty="0"/>
          </a:p>
        </p:txBody>
      </p:sp>
      <p:pic>
        <p:nvPicPr>
          <p:cNvPr id="5122" name="Picture 2">
            <a:extLst>
              <a:ext uri="{FF2B5EF4-FFF2-40B4-BE49-F238E27FC236}">
                <a16:creationId xmlns:a16="http://schemas.microsoft.com/office/drawing/2014/main" id="{5CECA8FF-4667-F18A-EA38-41EA08AAF9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00" y="1473577"/>
            <a:ext cx="6075248" cy="51605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txBody>
          <a:bodyPr/>
          <a:lstStyle/>
          <a:p>
            <a:endParaRPr lang="en-IN" dirty="0"/>
          </a:p>
        </p:txBody>
      </p:sp>
      <p:sp>
        <p:nvSpPr>
          <p:cNvPr id="5" name="Text 2"/>
          <p:cNvSpPr/>
          <p:nvPr/>
        </p:nvSpPr>
        <p:spPr>
          <a:xfrm>
            <a:off x="4490799" y="1871067"/>
            <a:ext cx="7620476" cy="694373"/>
          </a:xfrm>
          <a:prstGeom prst="rect">
            <a:avLst/>
          </a:prstGeom>
          <a:noFill/>
          <a:ln/>
        </p:spPr>
        <p:txBody>
          <a:bodyPr wrap="none" rtlCol="0" anchor="t"/>
          <a:lstStyle/>
          <a:p>
            <a:pPr marL="0" indent="0">
              <a:lnSpc>
                <a:spcPts val="5468"/>
              </a:lnSpc>
              <a:buNone/>
            </a:pPr>
            <a:r>
              <a:rPr lang="en-US" sz="4374" b="1" dirty="0">
                <a:solidFill>
                  <a:srgbClr val="FFFFFF"/>
                </a:solidFill>
                <a:latin typeface="Syne" pitchFamily="34" charset="0"/>
                <a:ea typeface="Syne" pitchFamily="34" charset="-122"/>
                <a:cs typeface="Syne" pitchFamily="34" charset="-120"/>
              </a:rPr>
              <a:t>Understanding Accuracy</a:t>
            </a:r>
            <a:endParaRPr lang="en-US" sz="4374" dirty="0"/>
          </a:p>
        </p:txBody>
      </p:sp>
      <p:sp>
        <p:nvSpPr>
          <p:cNvPr id="6" name="Shape 3"/>
          <p:cNvSpPr/>
          <p:nvPr/>
        </p:nvSpPr>
        <p:spPr>
          <a:xfrm>
            <a:off x="4490799" y="3072289"/>
            <a:ext cx="499943" cy="499943"/>
          </a:xfrm>
          <a:prstGeom prst="roundRect">
            <a:avLst>
              <a:gd name="adj" fmla="val 13333"/>
            </a:avLst>
          </a:prstGeom>
          <a:solidFill>
            <a:srgbClr val="1E1B4A"/>
          </a:solidFill>
          <a:ln/>
        </p:spPr>
      </p:sp>
      <p:sp>
        <p:nvSpPr>
          <p:cNvPr id="7" name="Text 4"/>
          <p:cNvSpPr/>
          <p:nvPr/>
        </p:nvSpPr>
        <p:spPr>
          <a:xfrm>
            <a:off x="4675703" y="3113961"/>
            <a:ext cx="130016" cy="416481"/>
          </a:xfrm>
          <a:prstGeom prst="rect">
            <a:avLst/>
          </a:prstGeom>
          <a:noFill/>
          <a:ln/>
        </p:spPr>
        <p:txBody>
          <a:bodyPr wrap="none" rtlCol="0" anchor="t"/>
          <a:lstStyle/>
          <a:p>
            <a:pPr marL="0" indent="0" algn="ctr">
              <a:lnSpc>
                <a:spcPts val="3281"/>
              </a:lnSpc>
              <a:buNone/>
            </a:pPr>
            <a:r>
              <a:rPr lang="en-US" sz="2624" b="1" dirty="0">
                <a:solidFill>
                  <a:srgbClr val="FFFFFF"/>
                </a:solidFill>
                <a:latin typeface="Syne" pitchFamily="34" charset="0"/>
                <a:ea typeface="Syne" pitchFamily="34" charset="-122"/>
                <a:cs typeface="Syne" pitchFamily="34" charset="-120"/>
              </a:rPr>
              <a:t>1</a:t>
            </a:r>
            <a:endParaRPr lang="en-US" sz="2624" dirty="0"/>
          </a:p>
        </p:txBody>
      </p:sp>
      <p:sp>
        <p:nvSpPr>
          <p:cNvPr id="8" name="Text 5"/>
          <p:cNvSpPr/>
          <p:nvPr/>
        </p:nvSpPr>
        <p:spPr>
          <a:xfrm>
            <a:off x="5212913" y="3148608"/>
            <a:ext cx="2777490" cy="347186"/>
          </a:xfrm>
          <a:prstGeom prst="rect">
            <a:avLst/>
          </a:prstGeom>
          <a:noFill/>
          <a:ln/>
        </p:spPr>
        <p:txBody>
          <a:bodyPr wrap="none" rtlCol="0" anchor="t"/>
          <a:lstStyle/>
          <a:p>
            <a:pPr marL="0" indent="0">
              <a:lnSpc>
                <a:spcPts val="2734"/>
              </a:lnSpc>
              <a:buNone/>
            </a:pPr>
            <a:r>
              <a:rPr lang="en-US" sz="2187" b="1" dirty="0">
                <a:solidFill>
                  <a:srgbClr val="FFFFFF"/>
                </a:solidFill>
                <a:latin typeface="Syne" pitchFamily="34" charset="0"/>
                <a:ea typeface="Syne" pitchFamily="34" charset="-122"/>
                <a:cs typeface="Syne" pitchFamily="34" charset="-120"/>
              </a:rPr>
              <a:t>Accuracy</a:t>
            </a:r>
            <a:endParaRPr lang="en-US" sz="2187" dirty="0"/>
          </a:p>
        </p:txBody>
      </p:sp>
      <p:sp>
        <p:nvSpPr>
          <p:cNvPr id="9" name="Text 6"/>
          <p:cNvSpPr/>
          <p:nvPr/>
        </p:nvSpPr>
        <p:spPr>
          <a:xfrm>
            <a:off x="5212913" y="3629025"/>
            <a:ext cx="3820001" cy="1066205"/>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Measures the overall proportion of correct predictions made by the model.</a:t>
            </a:r>
            <a:endParaRPr lang="en-US" sz="1750" dirty="0"/>
          </a:p>
        </p:txBody>
      </p:sp>
      <p:sp>
        <p:nvSpPr>
          <p:cNvPr id="10" name="Shape 7"/>
          <p:cNvSpPr/>
          <p:nvPr/>
        </p:nvSpPr>
        <p:spPr>
          <a:xfrm>
            <a:off x="9255085" y="3072289"/>
            <a:ext cx="499943" cy="499943"/>
          </a:xfrm>
          <a:prstGeom prst="roundRect">
            <a:avLst>
              <a:gd name="adj" fmla="val 13333"/>
            </a:avLst>
          </a:prstGeom>
          <a:solidFill>
            <a:srgbClr val="1E1B4A"/>
          </a:solidFill>
          <a:ln/>
        </p:spPr>
      </p:sp>
      <p:sp>
        <p:nvSpPr>
          <p:cNvPr id="11" name="Text 8"/>
          <p:cNvSpPr/>
          <p:nvPr/>
        </p:nvSpPr>
        <p:spPr>
          <a:xfrm>
            <a:off x="9401056" y="3113961"/>
            <a:ext cx="208002" cy="416481"/>
          </a:xfrm>
          <a:prstGeom prst="rect">
            <a:avLst/>
          </a:prstGeom>
          <a:noFill/>
          <a:ln/>
        </p:spPr>
        <p:txBody>
          <a:bodyPr wrap="none" rtlCol="0" anchor="t"/>
          <a:lstStyle/>
          <a:p>
            <a:pPr marL="0" indent="0" algn="ctr">
              <a:lnSpc>
                <a:spcPts val="3281"/>
              </a:lnSpc>
              <a:buNone/>
            </a:pPr>
            <a:r>
              <a:rPr lang="en-US" sz="2624" b="1" dirty="0">
                <a:solidFill>
                  <a:srgbClr val="FFFFFF"/>
                </a:solidFill>
                <a:latin typeface="Syne" pitchFamily="34" charset="0"/>
                <a:ea typeface="Syne" pitchFamily="34" charset="-122"/>
                <a:cs typeface="Syne" pitchFamily="34" charset="-120"/>
              </a:rPr>
              <a:t>2</a:t>
            </a:r>
            <a:endParaRPr lang="en-US" sz="2624" dirty="0"/>
          </a:p>
        </p:txBody>
      </p:sp>
      <p:sp>
        <p:nvSpPr>
          <p:cNvPr id="12" name="Text 9"/>
          <p:cNvSpPr/>
          <p:nvPr/>
        </p:nvSpPr>
        <p:spPr>
          <a:xfrm>
            <a:off x="9977199" y="3148608"/>
            <a:ext cx="2777490" cy="347186"/>
          </a:xfrm>
          <a:prstGeom prst="rect">
            <a:avLst/>
          </a:prstGeom>
          <a:noFill/>
          <a:ln/>
        </p:spPr>
        <p:txBody>
          <a:bodyPr wrap="none" rtlCol="0" anchor="t"/>
          <a:lstStyle/>
          <a:p>
            <a:pPr marL="0" indent="0">
              <a:lnSpc>
                <a:spcPts val="2734"/>
              </a:lnSpc>
              <a:buNone/>
            </a:pPr>
            <a:r>
              <a:rPr lang="en-US" sz="2187" b="1" dirty="0">
                <a:solidFill>
                  <a:srgbClr val="FFFFFF"/>
                </a:solidFill>
                <a:latin typeface="Syne" pitchFamily="34" charset="0"/>
                <a:ea typeface="Syne" pitchFamily="34" charset="-122"/>
                <a:cs typeface="Syne" pitchFamily="34" charset="-120"/>
              </a:rPr>
              <a:t>High Accuracy</a:t>
            </a:r>
            <a:endParaRPr lang="en-US" sz="2187" dirty="0"/>
          </a:p>
        </p:txBody>
      </p:sp>
      <p:sp>
        <p:nvSpPr>
          <p:cNvPr id="13" name="Text 10"/>
          <p:cNvSpPr/>
          <p:nvPr/>
        </p:nvSpPr>
        <p:spPr>
          <a:xfrm>
            <a:off x="9977199" y="3629025"/>
            <a:ext cx="3820001" cy="710803"/>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Indicates the model is performing well and making accurate predictions.</a:t>
            </a:r>
            <a:endParaRPr lang="en-US" sz="1750" dirty="0"/>
          </a:p>
        </p:txBody>
      </p:sp>
      <p:sp>
        <p:nvSpPr>
          <p:cNvPr id="14" name="Shape 11"/>
          <p:cNvSpPr/>
          <p:nvPr/>
        </p:nvSpPr>
        <p:spPr>
          <a:xfrm>
            <a:off x="4490799" y="5090993"/>
            <a:ext cx="499943" cy="499943"/>
          </a:xfrm>
          <a:prstGeom prst="roundRect">
            <a:avLst>
              <a:gd name="adj" fmla="val 13333"/>
            </a:avLst>
          </a:prstGeom>
          <a:solidFill>
            <a:srgbClr val="1E1B4A"/>
          </a:solidFill>
          <a:ln/>
        </p:spPr>
      </p:sp>
      <p:sp>
        <p:nvSpPr>
          <p:cNvPr id="15" name="Text 12"/>
          <p:cNvSpPr/>
          <p:nvPr/>
        </p:nvSpPr>
        <p:spPr>
          <a:xfrm>
            <a:off x="4633913" y="5132665"/>
            <a:ext cx="213717" cy="416481"/>
          </a:xfrm>
          <a:prstGeom prst="rect">
            <a:avLst/>
          </a:prstGeom>
          <a:noFill/>
          <a:ln/>
        </p:spPr>
        <p:txBody>
          <a:bodyPr wrap="none" rtlCol="0" anchor="t"/>
          <a:lstStyle/>
          <a:p>
            <a:pPr marL="0" indent="0" algn="ctr">
              <a:lnSpc>
                <a:spcPts val="3281"/>
              </a:lnSpc>
              <a:buNone/>
            </a:pPr>
            <a:r>
              <a:rPr lang="en-US" sz="2624" b="1" dirty="0">
                <a:solidFill>
                  <a:srgbClr val="FFFFFF"/>
                </a:solidFill>
                <a:latin typeface="Syne" pitchFamily="34" charset="0"/>
                <a:ea typeface="Syne" pitchFamily="34" charset="-122"/>
                <a:cs typeface="Syne" pitchFamily="34" charset="-120"/>
              </a:rPr>
              <a:t>3</a:t>
            </a:r>
            <a:endParaRPr lang="en-US" sz="2624" dirty="0"/>
          </a:p>
        </p:txBody>
      </p:sp>
      <p:sp>
        <p:nvSpPr>
          <p:cNvPr id="16" name="Text 13"/>
          <p:cNvSpPr/>
          <p:nvPr/>
        </p:nvSpPr>
        <p:spPr>
          <a:xfrm>
            <a:off x="5212913" y="5167313"/>
            <a:ext cx="2777490" cy="347186"/>
          </a:xfrm>
          <a:prstGeom prst="rect">
            <a:avLst/>
          </a:prstGeom>
          <a:noFill/>
          <a:ln/>
        </p:spPr>
        <p:txBody>
          <a:bodyPr wrap="none" rtlCol="0" anchor="t"/>
          <a:lstStyle/>
          <a:p>
            <a:pPr marL="0" indent="0">
              <a:lnSpc>
                <a:spcPts val="2734"/>
              </a:lnSpc>
              <a:buNone/>
            </a:pPr>
            <a:r>
              <a:rPr lang="en-US" sz="2187" b="1" dirty="0">
                <a:solidFill>
                  <a:srgbClr val="FFFFFF"/>
                </a:solidFill>
                <a:latin typeface="Syne" pitchFamily="34" charset="0"/>
                <a:ea typeface="Syne" pitchFamily="34" charset="-122"/>
                <a:cs typeface="Syne" pitchFamily="34" charset="-120"/>
              </a:rPr>
              <a:t>Limitations</a:t>
            </a:r>
            <a:endParaRPr lang="en-US" sz="2187" dirty="0"/>
          </a:p>
        </p:txBody>
      </p:sp>
      <p:sp>
        <p:nvSpPr>
          <p:cNvPr id="17" name="Text 14"/>
          <p:cNvSpPr/>
          <p:nvPr/>
        </p:nvSpPr>
        <p:spPr>
          <a:xfrm>
            <a:off x="5212913" y="5647730"/>
            <a:ext cx="8584287" cy="710803"/>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Accuracy alone may not tell the whole story, as it does not capture nuances like precision and recall.</a:t>
            </a:r>
            <a:endParaRPr lang="en-US" sz="1750" dirty="0"/>
          </a:p>
        </p:txBody>
      </p:sp>
      <p:pic>
        <p:nvPicPr>
          <p:cNvPr id="21" name="Picture 20">
            <a:extLst>
              <a:ext uri="{FF2B5EF4-FFF2-40B4-BE49-F238E27FC236}">
                <a16:creationId xmlns:a16="http://schemas.microsoft.com/office/drawing/2014/main" id="{01026945-396A-9832-8E61-B4FDD38AA29F}"/>
              </a:ext>
            </a:extLst>
          </p:cNvPr>
          <p:cNvPicPr>
            <a:picLocks noChangeAspect="1"/>
          </p:cNvPicPr>
          <p:nvPr/>
        </p:nvPicPr>
        <p:blipFill>
          <a:blip r:embed="rId3"/>
          <a:stretch>
            <a:fillRect/>
          </a:stretch>
        </p:blipFill>
        <p:spPr>
          <a:xfrm>
            <a:off x="93464" y="1951463"/>
            <a:ext cx="4324350" cy="498577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sp>
        <p:nvSpPr>
          <p:cNvPr id="4" name="Text 2"/>
          <p:cNvSpPr/>
          <p:nvPr/>
        </p:nvSpPr>
        <p:spPr>
          <a:xfrm>
            <a:off x="2348389" y="2291715"/>
            <a:ext cx="7481054" cy="694373"/>
          </a:xfrm>
          <a:prstGeom prst="rect">
            <a:avLst/>
          </a:prstGeom>
          <a:noFill/>
          <a:ln/>
        </p:spPr>
        <p:txBody>
          <a:bodyPr wrap="none" rtlCol="0" anchor="t"/>
          <a:lstStyle/>
          <a:p>
            <a:pPr marL="0" indent="0">
              <a:lnSpc>
                <a:spcPts val="5468"/>
              </a:lnSpc>
              <a:buNone/>
            </a:pPr>
            <a:r>
              <a:rPr lang="en-US" sz="4374" b="1" dirty="0">
                <a:solidFill>
                  <a:srgbClr val="FFFFFF"/>
                </a:solidFill>
                <a:latin typeface="Syne" pitchFamily="34" charset="0"/>
                <a:ea typeface="Syne" pitchFamily="34" charset="-122"/>
                <a:cs typeface="Syne" pitchFamily="34" charset="-120"/>
              </a:rPr>
              <a:t>Understanding Precision</a:t>
            </a:r>
            <a:endParaRPr lang="en-US" sz="4374" dirty="0"/>
          </a:p>
        </p:txBody>
      </p:sp>
      <p:sp>
        <p:nvSpPr>
          <p:cNvPr id="5" name="Shape 3"/>
          <p:cNvSpPr/>
          <p:nvPr/>
        </p:nvSpPr>
        <p:spPr>
          <a:xfrm>
            <a:off x="2348389" y="3604022"/>
            <a:ext cx="499943" cy="499943"/>
          </a:xfrm>
          <a:prstGeom prst="roundRect">
            <a:avLst>
              <a:gd name="adj" fmla="val 13333"/>
            </a:avLst>
          </a:prstGeom>
          <a:solidFill>
            <a:srgbClr val="1E1B4A"/>
          </a:solidFill>
          <a:ln/>
        </p:spPr>
      </p:sp>
      <p:sp>
        <p:nvSpPr>
          <p:cNvPr id="6" name="Text 4"/>
          <p:cNvSpPr/>
          <p:nvPr/>
        </p:nvSpPr>
        <p:spPr>
          <a:xfrm>
            <a:off x="2533293" y="3645694"/>
            <a:ext cx="130016" cy="416481"/>
          </a:xfrm>
          <a:prstGeom prst="rect">
            <a:avLst/>
          </a:prstGeom>
          <a:noFill/>
          <a:ln/>
        </p:spPr>
        <p:txBody>
          <a:bodyPr wrap="none" rtlCol="0" anchor="t"/>
          <a:lstStyle/>
          <a:p>
            <a:pPr marL="0" indent="0" algn="ctr">
              <a:lnSpc>
                <a:spcPts val="3281"/>
              </a:lnSpc>
              <a:buNone/>
            </a:pPr>
            <a:r>
              <a:rPr lang="en-US" sz="2624" b="1" dirty="0">
                <a:solidFill>
                  <a:srgbClr val="FFFFFF"/>
                </a:solidFill>
                <a:latin typeface="Syne" pitchFamily="34" charset="0"/>
                <a:ea typeface="Syne" pitchFamily="34" charset="-122"/>
                <a:cs typeface="Syne" pitchFamily="34" charset="-120"/>
              </a:rPr>
              <a:t>1</a:t>
            </a:r>
            <a:endParaRPr lang="en-US" sz="2624" dirty="0"/>
          </a:p>
        </p:txBody>
      </p:sp>
      <p:sp>
        <p:nvSpPr>
          <p:cNvPr id="7" name="Text 5"/>
          <p:cNvSpPr/>
          <p:nvPr/>
        </p:nvSpPr>
        <p:spPr>
          <a:xfrm>
            <a:off x="3070503" y="3680341"/>
            <a:ext cx="2440900" cy="347186"/>
          </a:xfrm>
          <a:prstGeom prst="rect">
            <a:avLst/>
          </a:prstGeom>
          <a:noFill/>
          <a:ln/>
        </p:spPr>
        <p:txBody>
          <a:bodyPr wrap="none" rtlCol="0" anchor="t"/>
          <a:lstStyle/>
          <a:p>
            <a:pPr marL="0" indent="0">
              <a:lnSpc>
                <a:spcPts val="2734"/>
              </a:lnSpc>
              <a:buNone/>
            </a:pPr>
            <a:r>
              <a:rPr lang="en-US" sz="2187" b="1" dirty="0">
                <a:solidFill>
                  <a:srgbClr val="FFFFFF"/>
                </a:solidFill>
                <a:latin typeface="Syne" pitchFamily="34" charset="0"/>
                <a:ea typeface="Syne" pitchFamily="34" charset="-122"/>
                <a:cs typeface="Syne" pitchFamily="34" charset="-120"/>
              </a:rPr>
              <a:t>Precision</a:t>
            </a:r>
            <a:endParaRPr lang="en-US" sz="2187" dirty="0"/>
          </a:p>
        </p:txBody>
      </p:sp>
      <p:sp>
        <p:nvSpPr>
          <p:cNvPr id="8" name="Text 6"/>
          <p:cNvSpPr/>
          <p:nvPr/>
        </p:nvSpPr>
        <p:spPr>
          <a:xfrm>
            <a:off x="3070503" y="4160758"/>
            <a:ext cx="2440900" cy="1777008"/>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Measures the proportion of true positive predictions out of all positive predictions made by the model.</a:t>
            </a:r>
            <a:endParaRPr lang="en-US" sz="1750" dirty="0"/>
          </a:p>
        </p:txBody>
      </p:sp>
      <p:sp>
        <p:nvSpPr>
          <p:cNvPr id="9" name="Shape 7"/>
          <p:cNvSpPr/>
          <p:nvPr/>
        </p:nvSpPr>
        <p:spPr>
          <a:xfrm>
            <a:off x="5733574" y="3604022"/>
            <a:ext cx="499943" cy="499943"/>
          </a:xfrm>
          <a:prstGeom prst="roundRect">
            <a:avLst>
              <a:gd name="adj" fmla="val 13333"/>
            </a:avLst>
          </a:prstGeom>
          <a:solidFill>
            <a:srgbClr val="1E1B4A"/>
          </a:solidFill>
          <a:ln/>
        </p:spPr>
      </p:sp>
      <p:sp>
        <p:nvSpPr>
          <p:cNvPr id="10" name="Text 8"/>
          <p:cNvSpPr/>
          <p:nvPr/>
        </p:nvSpPr>
        <p:spPr>
          <a:xfrm>
            <a:off x="5879544" y="3645694"/>
            <a:ext cx="208002" cy="416481"/>
          </a:xfrm>
          <a:prstGeom prst="rect">
            <a:avLst/>
          </a:prstGeom>
          <a:noFill/>
          <a:ln/>
        </p:spPr>
        <p:txBody>
          <a:bodyPr wrap="none" rtlCol="0" anchor="t"/>
          <a:lstStyle/>
          <a:p>
            <a:pPr marL="0" indent="0" algn="ctr">
              <a:lnSpc>
                <a:spcPts val="3281"/>
              </a:lnSpc>
              <a:buNone/>
            </a:pPr>
            <a:r>
              <a:rPr lang="en-US" sz="2624" b="1" dirty="0">
                <a:solidFill>
                  <a:srgbClr val="FFFFFF"/>
                </a:solidFill>
                <a:latin typeface="Syne" pitchFamily="34" charset="0"/>
                <a:ea typeface="Syne" pitchFamily="34" charset="-122"/>
                <a:cs typeface="Syne" pitchFamily="34" charset="-120"/>
              </a:rPr>
              <a:t>2</a:t>
            </a:r>
            <a:endParaRPr lang="en-US" sz="2624" dirty="0"/>
          </a:p>
        </p:txBody>
      </p:sp>
      <p:sp>
        <p:nvSpPr>
          <p:cNvPr id="11" name="Text 9"/>
          <p:cNvSpPr/>
          <p:nvPr/>
        </p:nvSpPr>
        <p:spPr>
          <a:xfrm>
            <a:off x="6455688" y="3680341"/>
            <a:ext cx="2440900" cy="347186"/>
          </a:xfrm>
          <a:prstGeom prst="rect">
            <a:avLst/>
          </a:prstGeom>
          <a:noFill/>
          <a:ln/>
        </p:spPr>
        <p:txBody>
          <a:bodyPr wrap="none" rtlCol="0" anchor="t"/>
          <a:lstStyle/>
          <a:p>
            <a:pPr marL="0" indent="0">
              <a:lnSpc>
                <a:spcPts val="2734"/>
              </a:lnSpc>
              <a:buNone/>
            </a:pPr>
            <a:r>
              <a:rPr lang="en-US" sz="2187" b="1" dirty="0">
                <a:solidFill>
                  <a:srgbClr val="FFFFFF"/>
                </a:solidFill>
                <a:latin typeface="Syne" pitchFamily="34" charset="0"/>
                <a:ea typeface="Syne" pitchFamily="34" charset="-122"/>
                <a:cs typeface="Syne" pitchFamily="34" charset="-120"/>
              </a:rPr>
              <a:t>High Precision</a:t>
            </a:r>
            <a:endParaRPr lang="en-US" sz="2187" dirty="0"/>
          </a:p>
        </p:txBody>
      </p:sp>
      <p:sp>
        <p:nvSpPr>
          <p:cNvPr id="12" name="Text 10"/>
          <p:cNvSpPr/>
          <p:nvPr/>
        </p:nvSpPr>
        <p:spPr>
          <a:xfrm>
            <a:off x="6455688" y="4160758"/>
            <a:ext cx="2440900" cy="1066205"/>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Indicates the model is making very few false positive predictions.</a:t>
            </a:r>
            <a:endParaRPr lang="en-US" sz="1750" dirty="0"/>
          </a:p>
        </p:txBody>
      </p:sp>
      <p:sp>
        <p:nvSpPr>
          <p:cNvPr id="13" name="Shape 11"/>
          <p:cNvSpPr/>
          <p:nvPr/>
        </p:nvSpPr>
        <p:spPr>
          <a:xfrm>
            <a:off x="9118759" y="3604022"/>
            <a:ext cx="499943" cy="499943"/>
          </a:xfrm>
          <a:prstGeom prst="roundRect">
            <a:avLst>
              <a:gd name="adj" fmla="val 13333"/>
            </a:avLst>
          </a:prstGeom>
          <a:solidFill>
            <a:srgbClr val="1E1B4A"/>
          </a:solidFill>
          <a:ln/>
        </p:spPr>
      </p:sp>
      <p:sp>
        <p:nvSpPr>
          <p:cNvPr id="14" name="Text 12"/>
          <p:cNvSpPr/>
          <p:nvPr/>
        </p:nvSpPr>
        <p:spPr>
          <a:xfrm>
            <a:off x="9261872" y="3645694"/>
            <a:ext cx="213717" cy="416481"/>
          </a:xfrm>
          <a:prstGeom prst="rect">
            <a:avLst/>
          </a:prstGeom>
          <a:noFill/>
          <a:ln/>
        </p:spPr>
        <p:txBody>
          <a:bodyPr wrap="none" rtlCol="0" anchor="t"/>
          <a:lstStyle/>
          <a:p>
            <a:pPr marL="0" indent="0" algn="ctr">
              <a:lnSpc>
                <a:spcPts val="3281"/>
              </a:lnSpc>
              <a:buNone/>
            </a:pPr>
            <a:r>
              <a:rPr lang="en-US" sz="2624" b="1" dirty="0">
                <a:solidFill>
                  <a:srgbClr val="FFFFFF"/>
                </a:solidFill>
                <a:latin typeface="Syne" pitchFamily="34" charset="0"/>
                <a:ea typeface="Syne" pitchFamily="34" charset="-122"/>
                <a:cs typeface="Syne" pitchFamily="34" charset="-120"/>
              </a:rPr>
              <a:t>3</a:t>
            </a:r>
            <a:endParaRPr lang="en-US" sz="2624" dirty="0"/>
          </a:p>
        </p:txBody>
      </p:sp>
      <p:sp>
        <p:nvSpPr>
          <p:cNvPr id="15" name="Text 13"/>
          <p:cNvSpPr/>
          <p:nvPr/>
        </p:nvSpPr>
        <p:spPr>
          <a:xfrm>
            <a:off x="9840873" y="3680341"/>
            <a:ext cx="2440900" cy="347186"/>
          </a:xfrm>
          <a:prstGeom prst="rect">
            <a:avLst/>
          </a:prstGeom>
          <a:noFill/>
          <a:ln/>
        </p:spPr>
        <p:txBody>
          <a:bodyPr wrap="none" rtlCol="0" anchor="t"/>
          <a:lstStyle/>
          <a:p>
            <a:pPr marL="0" indent="0">
              <a:lnSpc>
                <a:spcPts val="2734"/>
              </a:lnSpc>
              <a:buNone/>
            </a:pPr>
            <a:r>
              <a:rPr lang="en-US" sz="2187" b="1" dirty="0">
                <a:solidFill>
                  <a:srgbClr val="FFFFFF"/>
                </a:solidFill>
                <a:latin typeface="Syne" pitchFamily="34" charset="0"/>
                <a:ea typeface="Syne" pitchFamily="34" charset="-122"/>
                <a:cs typeface="Syne" pitchFamily="34" charset="-120"/>
              </a:rPr>
              <a:t>Importance</a:t>
            </a:r>
            <a:endParaRPr lang="en-US" sz="2187" dirty="0"/>
          </a:p>
        </p:txBody>
      </p:sp>
      <p:sp>
        <p:nvSpPr>
          <p:cNvPr id="16" name="Text 14"/>
          <p:cNvSpPr/>
          <p:nvPr/>
        </p:nvSpPr>
        <p:spPr>
          <a:xfrm>
            <a:off x="9840873" y="4160758"/>
            <a:ext cx="2440900" cy="1421606"/>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Precision is crucial when the cost of a false positive is high, such as in medical diagnoses.</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168673-3EC0-0547-918A-13AF9C83174F}"/>
              </a:ext>
            </a:extLst>
          </p:cNvPr>
          <p:cNvSpPr txBox="1"/>
          <p:nvPr/>
        </p:nvSpPr>
        <p:spPr>
          <a:xfrm>
            <a:off x="5044456" y="393700"/>
            <a:ext cx="4541500" cy="1477328"/>
          </a:xfrm>
          <a:prstGeom prst="rect">
            <a:avLst/>
          </a:prstGeom>
          <a:noFill/>
        </p:spPr>
        <p:txBody>
          <a:bodyPr wrap="none" rtlCol="0">
            <a:spAutoFit/>
          </a:bodyPr>
          <a:lstStyle/>
          <a:p>
            <a:pPr algn="ctr"/>
            <a:r>
              <a:rPr lang="en-US" dirty="0"/>
              <a:t>CONFUSION MATRIX</a:t>
            </a:r>
            <a:br>
              <a:rPr lang="en-US" dirty="0"/>
            </a:br>
            <a:r>
              <a:rPr lang="en-US" dirty="0"/>
              <a:t>(Artificial Neural Network WITH UPSAMPLING)</a:t>
            </a:r>
          </a:p>
          <a:p>
            <a:pPr algn="ctr"/>
            <a:endParaRPr lang="en-US" dirty="0"/>
          </a:p>
          <a:p>
            <a:pPr algn="ctr"/>
            <a:endParaRPr lang="en-US" dirty="0"/>
          </a:p>
          <a:p>
            <a:pPr algn="ctr"/>
            <a:endParaRPr lang="en-US" dirty="0"/>
          </a:p>
        </p:txBody>
      </p:sp>
      <p:pic>
        <p:nvPicPr>
          <p:cNvPr id="3" name="Picture 2">
            <a:extLst>
              <a:ext uri="{FF2B5EF4-FFF2-40B4-BE49-F238E27FC236}">
                <a16:creationId xmlns:a16="http://schemas.microsoft.com/office/drawing/2014/main" id="{E8A8EB96-4C57-6145-83DF-3981D39BBE76}"/>
              </a:ext>
            </a:extLst>
          </p:cNvPr>
          <p:cNvPicPr>
            <a:picLocks noChangeAspect="1"/>
          </p:cNvPicPr>
          <p:nvPr/>
        </p:nvPicPr>
        <p:blipFill>
          <a:blip r:embed="rId2"/>
          <a:stretch>
            <a:fillRect/>
          </a:stretch>
        </p:blipFill>
        <p:spPr>
          <a:xfrm>
            <a:off x="4330700" y="1619250"/>
            <a:ext cx="5969000" cy="4991100"/>
          </a:xfrm>
          <a:prstGeom prst="rect">
            <a:avLst/>
          </a:prstGeom>
        </p:spPr>
      </p:pic>
    </p:spTree>
    <p:extLst>
      <p:ext uri="{BB962C8B-B14F-4D97-AF65-F5344CB8AC3E}">
        <p14:creationId xmlns:p14="http://schemas.microsoft.com/office/powerpoint/2010/main" val="2923214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E150FCBF-7E34-850F-3176-540803F79238}"/>
              </a:ext>
            </a:extLst>
          </p:cNvPr>
          <p:cNvGraphicFramePr>
            <a:graphicFrameLocks noGrp="1"/>
          </p:cNvGraphicFramePr>
          <p:nvPr>
            <p:extLst>
              <p:ext uri="{D42A27DB-BD31-4B8C-83A1-F6EECF244321}">
                <p14:modId xmlns:p14="http://schemas.microsoft.com/office/powerpoint/2010/main" val="3171019318"/>
              </p:ext>
            </p:extLst>
          </p:nvPr>
        </p:nvGraphicFramePr>
        <p:xfrm>
          <a:off x="2438400" y="863600"/>
          <a:ext cx="9753600" cy="7315200"/>
        </p:xfrm>
        <a:graphic>
          <a:graphicData uri="http://schemas.openxmlformats.org/drawingml/2006/table">
            <a:tbl>
              <a:tblPr firstRow="1" bandRow="1">
                <a:tableStyleId>{5C22544A-7EE6-4342-B048-85BDC9FD1C3A}</a:tableStyleId>
              </a:tblPr>
              <a:tblGrid>
                <a:gridCol w="1497980">
                  <a:extLst>
                    <a:ext uri="{9D8B030D-6E8A-4147-A177-3AD203B41FA5}">
                      <a16:colId xmlns:a16="http://schemas.microsoft.com/office/drawing/2014/main" val="1894493886"/>
                    </a:ext>
                  </a:extLst>
                </a:gridCol>
                <a:gridCol w="5004420">
                  <a:extLst>
                    <a:ext uri="{9D8B030D-6E8A-4147-A177-3AD203B41FA5}">
                      <a16:colId xmlns:a16="http://schemas.microsoft.com/office/drawing/2014/main" val="1693333691"/>
                    </a:ext>
                  </a:extLst>
                </a:gridCol>
                <a:gridCol w="3251200">
                  <a:extLst>
                    <a:ext uri="{9D8B030D-6E8A-4147-A177-3AD203B41FA5}">
                      <a16:colId xmlns:a16="http://schemas.microsoft.com/office/drawing/2014/main" val="1418863270"/>
                    </a:ext>
                  </a:extLst>
                </a:gridCol>
              </a:tblGrid>
              <a:tr h="349343">
                <a:tc>
                  <a:txBody>
                    <a:bodyPr/>
                    <a:lstStyle/>
                    <a:p>
                      <a:pPr algn="ctr"/>
                      <a:r>
                        <a:rPr lang="en-IN" dirty="0"/>
                        <a:t>S No.</a:t>
                      </a:r>
                    </a:p>
                  </a:txBody>
                  <a:tcPr/>
                </a:tc>
                <a:tc>
                  <a:txBody>
                    <a:bodyPr/>
                    <a:lstStyle/>
                    <a:p>
                      <a:pPr algn="ctr"/>
                      <a:r>
                        <a:rPr lang="en-IN" dirty="0"/>
                        <a:t>TITLE</a:t>
                      </a:r>
                    </a:p>
                  </a:txBody>
                  <a:tcPr/>
                </a:tc>
                <a:tc>
                  <a:txBody>
                    <a:bodyPr/>
                    <a:lstStyle/>
                    <a:p>
                      <a:pPr algn="ctr"/>
                      <a:r>
                        <a:rPr lang="en-IN" dirty="0"/>
                        <a:t>PAGE NO</a:t>
                      </a:r>
                    </a:p>
                  </a:txBody>
                  <a:tcPr/>
                </a:tc>
                <a:extLst>
                  <a:ext uri="{0D108BD9-81ED-4DB2-BD59-A6C34878D82A}">
                    <a16:rowId xmlns:a16="http://schemas.microsoft.com/office/drawing/2014/main" val="1917998045"/>
                  </a:ext>
                </a:extLst>
              </a:tr>
              <a:tr h="349343">
                <a:tc>
                  <a:txBody>
                    <a:bodyPr/>
                    <a:lstStyle/>
                    <a:p>
                      <a:r>
                        <a:rPr lang="en-IN" dirty="0"/>
                        <a:t>1</a:t>
                      </a:r>
                    </a:p>
                  </a:txBody>
                  <a:tcPr/>
                </a:tc>
                <a:tc>
                  <a:txBody>
                    <a:bodyPr/>
                    <a:lstStyle/>
                    <a:p>
                      <a:r>
                        <a:rPr lang="en-IN" dirty="0"/>
                        <a:t>Dataset Review</a:t>
                      </a:r>
                    </a:p>
                  </a:txBody>
                  <a:tcPr/>
                </a:tc>
                <a:tc>
                  <a:txBody>
                    <a:bodyPr/>
                    <a:lstStyle/>
                    <a:p>
                      <a:r>
                        <a:rPr lang="en-IN" dirty="0"/>
                        <a:t>4</a:t>
                      </a:r>
                    </a:p>
                  </a:txBody>
                  <a:tcPr/>
                </a:tc>
                <a:extLst>
                  <a:ext uri="{0D108BD9-81ED-4DB2-BD59-A6C34878D82A}">
                    <a16:rowId xmlns:a16="http://schemas.microsoft.com/office/drawing/2014/main" val="723885166"/>
                  </a:ext>
                </a:extLst>
              </a:tr>
              <a:tr h="349343">
                <a:tc>
                  <a:txBody>
                    <a:bodyPr/>
                    <a:lstStyle/>
                    <a:p>
                      <a:r>
                        <a:rPr lang="en-IN" dirty="0"/>
                        <a:t>2</a:t>
                      </a:r>
                    </a:p>
                  </a:txBody>
                  <a:tcPr/>
                </a:tc>
                <a:tc>
                  <a:txBody>
                    <a:bodyPr/>
                    <a:lstStyle/>
                    <a:p>
                      <a:r>
                        <a:rPr lang="en-IN" dirty="0"/>
                        <a:t>Data Preprocessing</a:t>
                      </a:r>
                    </a:p>
                  </a:txBody>
                  <a:tcPr/>
                </a:tc>
                <a:tc>
                  <a:txBody>
                    <a:bodyPr/>
                    <a:lstStyle/>
                    <a:p>
                      <a:r>
                        <a:rPr lang="en-IN" dirty="0"/>
                        <a:t>5</a:t>
                      </a:r>
                    </a:p>
                  </a:txBody>
                  <a:tcPr/>
                </a:tc>
                <a:extLst>
                  <a:ext uri="{0D108BD9-81ED-4DB2-BD59-A6C34878D82A}">
                    <a16:rowId xmlns:a16="http://schemas.microsoft.com/office/drawing/2014/main" val="958923066"/>
                  </a:ext>
                </a:extLst>
              </a:tr>
              <a:tr h="349343">
                <a:tc>
                  <a:txBody>
                    <a:bodyPr/>
                    <a:lstStyle/>
                    <a:p>
                      <a:r>
                        <a:rPr lang="en-IN" dirty="0"/>
                        <a:t>3</a:t>
                      </a:r>
                    </a:p>
                  </a:txBody>
                  <a:tcPr/>
                </a:tc>
                <a:tc>
                  <a:txBody>
                    <a:bodyPr/>
                    <a:lstStyle/>
                    <a:p>
                      <a:r>
                        <a:rPr lang="en-IN" dirty="0"/>
                        <a:t>Data Preprocessing Techniques</a:t>
                      </a:r>
                    </a:p>
                  </a:txBody>
                  <a:tcPr/>
                </a:tc>
                <a:tc>
                  <a:txBody>
                    <a:bodyPr/>
                    <a:lstStyle/>
                    <a:p>
                      <a:r>
                        <a:rPr lang="en-IN" dirty="0"/>
                        <a:t>6-15</a:t>
                      </a:r>
                    </a:p>
                  </a:txBody>
                  <a:tcPr/>
                </a:tc>
                <a:extLst>
                  <a:ext uri="{0D108BD9-81ED-4DB2-BD59-A6C34878D82A}">
                    <a16:rowId xmlns:a16="http://schemas.microsoft.com/office/drawing/2014/main" val="776211148"/>
                  </a:ext>
                </a:extLst>
              </a:tr>
              <a:tr h="349343">
                <a:tc>
                  <a:txBody>
                    <a:bodyPr/>
                    <a:lstStyle/>
                    <a:p>
                      <a:r>
                        <a:rPr lang="en-IN" dirty="0"/>
                        <a:t>4</a:t>
                      </a:r>
                    </a:p>
                  </a:txBody>
                  <a:tcPr/>
                </a:tc>
                <a:tc>
                  <a:txBody>
                    <a:bodyPr/>
                    <a:lstStyle/>
                    <a:p>
                      <a:r>
                        <a:rPr lang="en-IN" dirty="0"/>
                        <a:t>Intro to Confusion matrix</a:t>
                      </a:r>
                    </a:p>
                  </a:txBody>
                  <a:tcPr/>
                </a:tc>
                <a:tc>
                  <a:txBody>
                    <a:bodyPr/>
                    <a:lstStyle/>
                    <a:p>
                      <a:r>
                        <a:rPr lang="en-IN" dirty="0"/>
                        <a:t>16</a:t>
                      </a:r>
                    </a:p>
                  </a:txBody>
                  <a:tcPr/>
                </a:tc>
                <a:extLst>
                  <a:ext uri="{0D108BD9-81ED-4DB2-BD59-A6C34878D82A}">
                    <a16:rowId xmlns:a16="http://schemas.microsoft.com/office/drawing/2014/main" val="411181182"/>
                  </a:ext>
                </a:extLst>
              </a:tr>
              <a:tr h="349343">
                <a:tc>
                  <a:txBody>
                    <a:bodyPr/>
                    <a:lstStyle/>
                    <a:p>
                      <a:r>
                        <a:rPr lang="en-IN" dirty="0"/>
                        <a:t>5</a:t>
                      </a:r>
                    </a:p>
                  </a:txBody>
                  <a:tcPr/>
                </a:tc>
                <a:tc>
                  <a:txBody>
                    <a:bodyPr/>
                    <a:lstStyle/>
                    <a:p>
                      <a:r>
                        <a:rPr lang="en-IN" dirty="0"/>
                        <a:t>Performance measure by Confusion matrix</a:t>
                      </a:r>
                    </a:p>
                  </a:txBody>
                  <a:tcPr/>
                </a:tc>
                <a:tc>
                  <a:txBody>
                    <a:bodyPr/>
                    <a:lstStyle/>
                    <a:p>
                      <a:r>
                        <a:rPr lang="en-IN" dirty="0"/>
                        <a:t>17-23</a:t>
                      </a:r>
                    </a:p>
                  </a:txBody>
                  <a:tcPr/>
                </a:tc>
                <a:extLst>
                  <a:ext uri="{0D108BD9-81ED-4DB2-BD59-A6C34878D82A}">
                    <a16:rowId xmlns:a16="http://schemas.microsoft.com/office/drawing/2014/main" val="1257430125"/>
                  </a:ext>
                </a:extLst>
              </a:tr>
              <a:tr h="349343">
                <a:tc>
                  <a:txBody>
                    <a:bodyPr/>
                    <a:lstStyle/>
                    <a:p>
                      <a:r>
                        <a:rPr lang="en-IN" dirty="0"/>
                        <a:t>6</a:t>
                      </a:r>
                    </a:p>
                  </a:txBody>
                  <a:tcPr/>
                </a:tc>
                <a:tc>
                  <a:txBody>
                    <a:bodyPr/>
                    <a:lstStyle/>
                    <a:p>
                      <a:r>
                        <a:rPr lang="en-IN" dirty="0"/>
                        <a:t>Intro to Machine learning models</a:t>
                      </a:r>
                    </a:p>
                  </a:txBody>
                  <a:tcPr/>
                </a:tc>
                <a:tc>
                  <a:txBody>
                    <a:bodyPr/>
                    <a:lstStyle/>
                    <a:p>
                      <a:r>
                        <a:rPr lang="en-IN" dirty="0"/>
                        <a:t>24</a:t>
                      </a:r>
                    </a:p>
                  </a:txBody>
                  <a:tcPr/>
                </a:tc>
                <a:extLst>
                  <a:ext uri="{0D108BD9-81ED-4DB2-BD59-A6C34878D82A}">
                    <a16:rowId xmlns:a16="http://schemas.microsoft.com/office/drawing/2014/main" val="2329481447"/>
                  </a:ext>
                </a:extLst>
              </a:tr>
              <a:tr h="349343">
                <a:tc>
                  <a:txBody>
                    <a:bodyPr/>
                    <a:lstStyle/>
                    <a:p>
                      <a:r>
                        <a:rPr lang="en-IN" dirty="0"/>
                        <a:t>7</a:t>
                      </a:r>
                    </a:p>
                  </a:txBody>
                  <a:tcPr/>
                </a:tc>
                <a:tc>
                  <a:txBody>
                    <a:bodyPr/>
                    <a:lstStyle/>
                    <a:p>
                      <a:r>
                        <a:rPr lang="en-IN" dirty="0"/>
                        <a:t>ID3</a:t>
                      </a:r>
                    </a:p>
                  </a:txBody>
                  <a:tcPr/>
                </a:tc>
                <a:tc>
                  <a:txBody>
                    <a:bodyPr/>
                    <a:lstStyle/>
                    <a:p>
                      <a:r>
                        <a:rPr lang="en-IN" dirty="0"/>
                        <a:t>26</a:t>
                      </a:r>
                    </a:p>
                  </a:txBody>
                  <a:tcPr/>
                </a:tc>
                <a:extLst>
                  <a:ext uri="{0D108BD9-81ED-4DB2-BD59-A6C34878D82A}">
                    <a16:rowId xmlns:a16="http://schemas.microsoft.com/office/drawing/2014/main" val="1478536317"/>
                  </a:ext>
                </a:extLst>
              </a:tr>
              <a:tr h="349343">
                <a:tc>
                  <a:txBody>
                    <a:bodyPr/>
                    <a:lstStyle/>
                    <a:p>
                      <a:r>
                        <a:rPr lang="en-IN" dirty="0"/>
                        <a:t>8</a:t>
                      </a:r>
                    </a:p>
                  </a:txBody>
                  <a:tcPr/>
                </a:tc>
                <a:tc>
                  <a:txBody>
                    <a:bodyPr/>
                    <a:lstStyle/>
                    <a:p>
                      <a:r>
                        <a:rPr lang="en-IN" dirty="0"/>
                        <a:t>C4.5</a:t>
                      </a:r>
                    </a:p>
                  </a:txBody>
                  <a:tcPr/>
                </a:tc>
                <a:tc>
                  <a:txBody>
                    <a:bodyPr/>
                    <a:lstStyle/>
                    <a:p>
                      <a:r>
                        <a:rPr lang="en-IN" dirty="0"/>
                        <a:t>28</a:t>
                      </a:r>
                    </a:p>
                  </a:txBody>
                  <a:tcPr/>
                </a:tc>
                <a:extLst>
                  <a:ext uri="{0D108BD9-81ED-4DB2-BD59-A6C34878D82A}">
                    <a16:rowId xmlns:a16="http://schemas.microsoft.com/office/drawing/2014/main" val="2593581876"/>
                  </a:ext>
                </a:extLst>
              </a:tr>
              <a:tr h="349343">
                <a:tc>
                  <a:txBody>
                    <a:bodyPr/>
                    <a:lstStyle/>
                    <a:p>
                      <a:r>
                        <a:rPr lang="en-IN" dirty="0"/>
                        <a:t>9</a:t>
                      </a:r>
                    </a:p>
                  </a:txBody>
                  <a:tcPr/>
                </a:tc>
                <a:tc>
                  <a:txBody>
                    <a:bodyPr/>
                    <a:lstStyle/>
                    <a:p>
                      <a:r>
                        <a:rPr lang="en-IN" dirty="0"/>
                        <a:t>CART</a:t>
                      </a:r>
                    </a:p>
                  </a:txBody>
                  <a:tcPr/>
                </a:tc>
                <a:tc>
                  <a:txBody>
                    <a:bodyPr/>
                    <a:lstStyle/>
                    <a:p>
                      <a:r>
                        <a:rPr lang="en-IN" dirty="0"/>
                        <a:t>30</a:t>
                      </a:r>
                    </a:p>
                  </a:txBody>
                  <a:tcPr/>
                </a:tc>
                <a:extLst>
                  <a:ext uri="{0D108BD9-81ED-4DB2-BD59-A6C34878D82A}">
                    <a16:rowId xmlns:a16="http://schemas.microsoft.com/office/drawing/2014/main" val="3334948056"/>
                  </a:ext>
                </a:extLst>
              </a:tr>
              <a:tr h="349343">
                <a:tc>
                  <a:txBody>
                    <a:bodyPr/>
                    <a:lstStyle/>
                    <a:p>
                      <a:r>
                        <a:rPr lang="en-IN" dirty="0"/>
                        <a:t>10</a:t>
                      </a:r>
                    </a:p>
                  </a:txBody>
                  <a:tcPr/>
                </a:tc>
                <a:tc>
                  <a:txBody>
                    <a:bodyPr/>
                    <a:lstStyle/>
                    <a:p>
                      <a:r>
                        <a:rPr lang="en-IN" dirty="0"/>
                        <a:t>KNN</a:t>
                      </a:r>
                    </a:p>
                  </a:txBody>
                  <a:tcPr/>
                </a:tc>
                <a:tc>
                  <a:txBody>
                    <a:bodyPr/>
                    <a:lstStyle/>
                    <a:p>
                      <a:r>
                        <a:rPr lang="en-IN" dirty="0"/>
                        <a:t>32</a:t>
                      </a:r>
                    </a:p>
                  </a:txBody>
                  <a:tcPr/>
                </a:tc>
                <a:extLst>
                  <a:ext uri="{0D108BD9-81ED-4DB2-BD59-A6C34878D82A}">
                    <a16:rowId xmlns:a16="http://schemas.microsoft.com/office/drawing/2014/main" val="1605150787"/>
                  </a:ext>
                </a:extLst>
              </a:tr>
              <a:tr h="349343">
                <a:tc>
                  <a:txBody>
                    <a:bodyPr/>
                    <a:lstStyle/>
                    <a:p>
                      <a:r>
                        <a:rPr lang="en-IN" dirty="0"/>
                        <a:t>11</a:t>
                      </a:r>
                    </a:p>
                  </a:txBody>
                  <a:tcPr/>
                </a:tc>
                <a:tc>
                  <a:txBody>
                    <a:bodyPr/>
                    <a:lstStyle/>
                    <a:p>
                      <a:r>
                        <a:rPr lang="en-IN" dirty="0"/>
                        <a:t>Naïve Bias</a:t>
                      </a:r>
                    </a:p>
                  </a:txBody>
                  <a:tcPr/>
                </a:tc>
                <a:tc>
                  <a:txBody>
                    <a:bodyPr/>
                    <a:lstStyle/>
                    <a:p>
                      <a:r>
                        <a:rPr lang="en-IN" dirty="0"/>
                        <a:t>39</a:t>
                      </a:r>
                    </a:p>
                  </a:txBody>
                  <a:tcPr/>
                </a:tc>
                <a:extLst>
                  <a:ext uri="{0D108BD9-81ED-4DB2-BD59-A6C34878D82A}">
                    <a16:rowId xmlns:a16="http://schemas.microsoft.com/office/drawing/2014/main" val="2029193790"/>
                  </a:ext>
                </a:extLst>
              </a:tr>
              <a:tr h="349343">
                <a:tc>
                  <a:txBody>
                    <a:bodyPr/>
                    <a:lstStyle/>
                    <a:p>
                      <a:r>
                        <a:rPr lang="en-IN" dirty="0"/>
                        <a:t>12</a:t>
                      </a:r>
                    </a:p>
                  </a:txBody>
                  <a:tcPr/>
                </a:tc>
                <a:tc>
                  <a:txBody>
                    <a:bodyPr/>
                    <a:lstStyle/>
                    <a:p>
                      <a:r>
                        <a:rPr lang="en-IN" dirty="0"/>
                        <a:t>Random Forest</a:t>
                      </a:r>
                    </a:p>
                  </a:txBody>
                  <a:tcPr/>
                </a:tc>
                <a:tc>
                  <a:txBody>
                    <a:bodyPr/>
                    <a:lstStyle/>
                    <a:p>
                      <a:r>
                        <a:rPr lang="en-IN" dirty="0"/>
                        <a:t>43</a:t>
                      </a:r>
                    </a:p>
                  </a:txBody>
                  <a:tcPr/>
                </a:tc>
                <a:extLst>
                  <a:ext uri="{0D108BD9-81ED-4DB2-BD59-A6C34878D82A}">
                    <a16:rowId xmlns:a16="http://schemas.microsoft.com/office/drawing/2014/main" val="3426231144"/>
                  </a:ext>
                </a:extLst>
              </a:tr>
              <a:tr h="349343">
                <a:tc>
                  <a:txBody>
                    <a:bodyPr/>
                    <a:lstStyle/>
                    <a:p>
                      <a:r>
                        <a:rPr lang="en-IN" dirty="0"/>
                        <a:t>13</a:t>
                      </a:r>
                    </a:p>
                  </a:txBody>
                  <a:tcPr/>
                </a:tc>
                <a:tc>
                  <a:txBody>
                    <a:bodyPr/>
                    <a:lstStyle/>
                    <a:p>
                      <a:r>
                        <a:rPr lang="en-IN" dirty="0"/>
                        <a:t>XG- Boost</a:t>
                      </a:r>
                    </a:p>
                  </a:txBody>
                  <a:tcPr/>
                </a:tc>
                <a:tc>
                  <a:txBody>
                    <a:bodyPr/>
                    <a:lstStyle/>
                    <a:p>
                      <a:r>
                        <a:rPr lang="en-IN" dirty="0"/>
                        <a:t>47 </a:t>
                      </a:r>
                    </a:p>
                  </a:txBody>
                  <a:tcPr/>
                </a:tc>
                <a:extLst>
                  <a:ext uri="{0D108BD9-81ED-4DB2-BD59-A6C34878D82A}">
                    <a16:rowId xmlns:a16="http://schemas.microsoft.com/office/drawing/2014/main" val="2307043809"/>
                  </a:ext>
                </a:extLst>
              </a:tr>
              <a:tr h="349343">
                <a:tc>
                  <a:txBody>
                    <a:bodyPr/>
                    <a:lstStyle/>
                    <a:p>
                      <a:r>
                        <a:rPr lang="en-IN" dirty="0"/>
                        <a:t>14</a:t>
                      </a:r>
                    </a:p>
                  </a:txBody>
                  <a:tcPr/>
                </a:tc>
                <a:tc>
                  <a:txBody>
                    <a:bodyPr/>
                    <a:lstStyle/>
                    <a:p>
                      <a:r>
                        <a:rPr lang="en-IN" dirty="0"/>
                        <a:t>Neural Network</a:t>
                      </a:r>
                    </a:p>
                  </a:txBody>
                  <a:tcPr/>
                </a:tc>
                <a:tc>
                  <a:txBody>
                    <a:bodyPr/>
                    <a:lstStyle/>
                    <a:p>
                      <a:r>
                        <a:rPr lang="en-IN" dirty="0"/>
                        <a:t>51</a:t>
                      </a:r>
                    </a:p>
                  </a:txBody>
                  <a:tcPr/>
                </a:tc>
                <a:extLst>
                  <a:ext uri="{0D108BD9-81ED-4DB2-BD59-A6C34878D82A}">
                    <a16:rowId xmlns:a16="http://schemas.microsoft.com/office/drawing/2014/main" val="1665186424"/>
                  </a:ext>
                </a:extLst>
              </a:tr>
              <a:tr h="349343">
                <a:tc>
                  <a:txBody>
                    <a:bodyPr/>
                    <a:lstStyle/>
                    <a:p>
                      <a:r>
                        <a:rPr lang="en-IN" dirty="0"/>
                        <a:t>15</a:t>
                      </a:r>
                    </a:p>
                  </a:txBody>
                  <a:tcPr/>
                </a:tc>
                <a:tc>
                  <a:txBody>
                    <a:bodyPr/>
                    <a:lstStyle/>
                    <a:p>
                      <a:r>
                        <a:rPr lang="en-IN" dirty="0"/>
                        <a:t>ROC-AUC Curve</a:t>
                      </a:r>
                    </a:p>
                  </a:txBody>
                  <a:tcPr/>
                </a:tc>
                <a:tc>
                  <a:txBody>
                    <a:bodyPr/>
                    <a:lstStyle/>
                    <a:p>
                      <a:r>
                        <a:rPr lang="en-IN" dirty="0"/>
                        <a:t>54</a:t>
                      </a:r>
                    </a:p>
                  </a:txBody>
                  <a:tcPr/>
                </a:tc>
                <a:extLst>
                  <a:ext uri="{0D108BD9-81ED-4DB2-BD59-A6C34878D82A}">
                    <a16:rowId xmlns:a16="http://schemas.microsoft.com/office/drawing/2014/main" val="1329346969"/>
                  </a:ext>
                </a:extLst>
              </a:tr>
              <a:tr h="349343">
                <a:tc>
                  <a:txBody>
                    <a:bodyPr/>
                    <a:lstStyle/>
                    <a:p>
                      <a:r>
                        <a:rPr lang="en-IN" dirty="0"/>
                        <a:t>16</a:t>
                      </a:r>
                    </a:p>
                  </a:txBody>
                  <a:tcPr/>
                </a:tc>
                <a:tc>
                  <a:txBody>
                    <a:bodyPr/>
                    <a:lstStyle/>
                    <a:p>
                      <a:r>
                        <a:rPr lang="en-IN" dirty="0"/>
                        <a:t>Advantage of ROC-AUC</a:t>
                      </a:r>
                    </a:p>
                  </a:txBody>
                  <a:tcPr/>
                </a:tc>
                <a:tc>
                  <a:txBody>
                    <a:bodyPr/>
                    <a:lstStyle/>
                    <a:p>
                      <a:r>
                        <a:rPr lang="en-IN" dirty="0"/>
                        <a:t>58</a:t>
                      </a:r>
                    </a:p>
                  </a:txBody>
                  <a:tcPr/>
                </a:tc>
                <a:extLst>
                  <a:ext uri="{0D108BD9-81ED-4DB2-BD59-A6C34878D82A}">
                    <a16:rowId xmlns:a16="http://schemas.microsoft.com/office/drawing/2014/main" val="2039510725"/>
                  </a:ext>
                </a:extLst>
              </a:tr>
              <a:tr h="349343">
                <a:tc>
                  <a:txBody>
                    <a:bodyPr/>
                    <a:lstStyle/>
                    <a:p>
                      <a:r>
                        <a:rPr lang="en-IN" dirty="0"/>
                        <a:t>17</a:t>
                      </a:r>
                    </a:p>
                  </a:txBody>
                  <a:tcPr/>
                </a:tc>
                <a:tc>
                  <a:txBody>
                    <a:bodyPr/>
                    <a:lstStyle/>
                    <a:p>
                      <a:r>
                        <a:rPr lang="en-IN" dirty="0"/>
                        <a:t>Application Of ROC-AUC</a:t>
                      </a:r>
                    </a:p>
                  </a:txBody>
                  <a:tcPr/>
                </a:tc>
                <a:tc>
                  <a:txBody>
                    <a:bodyPr/>
                    <a:lstStyle/>
                    <a:p>
                      <a:r>
                        <a:rPr lang="en-IN" dirty="0"/>
                        <a:t>59</a:t>
                      </a:r>
                    </a:p>
                  </a:txBody>
                  <a:tcPr/>
                </a:tc>
                <a:extLst>
                  <a:ext uri="{0D108BD9-81ED-4DB2-BD59-A6C34878D82A}">
                    <a16:rowId xmlns:a16="http://schemas.microsoft.com/office/drawing/2014/main" val="554315929"/>
                  </a:ext>
                </a:extLst>
              </a:tr>
              <a:tr h="349343">
                <a:tc>
                  <a:txBody>
                    <a:bodyPr/>
                    <a:lstStyle/>
                    <a:p>
                      <a:r>
                        <a:rPr lang="en-IN" dirty="0"/>
                        <a:t>18</a:t>
                      </a:r>
                    </a:p>
                  </a:txBody>
                  <a:tcPr/>
                </a:tc>
                <a:tc>
                  <a:txBody>
                    <a:bodyPr/>
                    <a:lstStyle/>
                    <a:p>
                      <a:r>
                        <a:rPr lang="en-IN" dirty="0"/>
                        <a:t>Graph for performance comparison measure</a:t>
                      </a:r>
                    </a:p>
                  </a:txBody>
                  <a:tcPr/>
                </a:tc>
                <a:tc>
                  <a:txBody>
                    <a:bodyPr/>
                    <a:lstStyle/>
                    <a:p>
                      <a:r>
                        <a:rPr lang="en-IN" dirty="0"/>
                        <a:t>60</a:t>
                      </a:r>
                    </a:p>
                  </a:txBody>
                  <a:tcPr/>
                </a:tc>
                <a:extLst>
                  <a:ext uri="{0D108BD9-81ED-4DB2-BD59-A6C34878D82A}">
                    <a16:rowId xmlns:a16="http://schemas.microsoft.com/office/drawing/2014/main" val="3593108179"/>
                  </a:ext>
                </a:extLst>
              </a:tr>
              <a:tr h="349343">
                <a:tc>
                  <a:txBody>
                    <a:bodyPr/>
                    <a:lstStyle/>
                    <a:p>
                      <a:r>
                        <a:rPr lang="en-IN" dirty="0"/>
                        <a:t>19</a:t>
                      </a:r>
                    </a:p>
                  </a:txBody>
                  <a:tcPr/>
                </a:tc>
                <a:tc>
                  <a:txBody>
                    <a:bodyPr/>
                    <a:lstStyle/>
                    <a:p>
                      <a:r>
                        <a:rPr lang="en-IN" dirty="0"/>
                        <a:t>Thank You</a:t>
                      </a:r>
                    </a:p>
                  </a:txBody>
                  <a:tcPr/>
                </a:tc>
                <a:tc>
                  <a:txBody>
                    <a:bodyPr/>
                    <a:lstStyle/>
                    <a:p>
                      <a:r>
                        <a:rPr lang="en-IN" dirty="0"/>
                        <a:t>61</a:t>
                      </a:r>
                    </a:p>
                  </a:txBody>
                  <a:tcPr/>
                </a:tc>
                <a:extLst>
                  <a:ext uri="{0D108BD9-81ED-4DB2-BD59-A6C34878D82A}">
                    <a16:rowId xmlns:a16="http://schemas.microsoft.com/office/drawing/2014/main" val="1766769592"/>
                  </a:ext>
                </a:extLst>
              </a:tr>
            </a:tbl>
          </a:graphicData>
        </a:graphic>
      </p:graphicFrame>
      <p:sp>
        <p:nvSpPr>
          <p:cNvPr id="4" name="TextBox 3">
            <a:extLst>
              <a:ext uri="{FF2B5EF4-FFF2-40B4-BE49-F238E27FC236}">
                <a16:creationId xmlns:a16="http://schemas.microsoft.com/office/drawing/2014/main" id="{05FE746B-94EF-A986-E4DD-A335FF7C6CBC}"/>
              </a:ext>
            </a:extLst>
          </p:cNvPr>
          <p:cNvSpPr txBox="1"/>
          <p:nvPr/>
        </p:nvSpPr>
        <p:spPr>
          <a:xfrm>
            <a:off x="6021659" y="167269"/>
            <a:ext cx="2174334"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INDEX</a:t>
            </a:r>
          </a:p>
        </p:txBody>
      </p:sp>
    </p:spTree>
    <p:extLst>
      <p:ext uri="{BB962C8B-B14F-4D97-AF65-F5344CB8AC3E}">
        <p14:creationId xmlns:p14="http://schemas.microsoft.com/office/powerpoint/2010/main" val="4098458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txBody>
          <a:bodyPr/>
          <a:lstStyle/>
          <a:p>
            <a:endParaRPr lang="en-IN" dirty="0"/>
          </a:p>
        </p:txBody>
      </p:sp>
      <p:pic>
        <p:nvPicPr>
          <p:cNvPr id="4" name="Image 0" descr="preencoded.png"/>
          <p:cNvPicPr>
            <a:picLocks noChangeAspect="1"/>
          </p:cNvPicPr>
          <p:nvPr/>
        </p:nvPicPr>
        <p:blipFill>
          <a:blip r:embed="rId3"/>
          <a:stretch>
            <a:fillRect/>
          </a:stretch>
        </p:blipFill>
        <p:spPr>
          <a:xfrm>
            <a:off x="0" y="0"/>
            <a:ext cx="14630400" cy="2503884"/>
          </a:xfrm>
          <a:prstGeom prst="rect">
            <a:avLst/>
          </a:prstGeom>
        </p:spPr>
      </p:pic>
      <p:sp>
        <p:nvSpPr>
          <p:cNvPr id="5" name="Text 2"/>
          <p:cNvSpPr/>
          <p:nvPr/>
        </p:nvSpPr>
        <p:spPr>
          <a:xfrm>
            <a:off x="2837617" y="3054787"/>
            <a:ext cx="5810250" cy="625912"/>
          </a:xfrm>
          <a:prstGeom prst="rect">
            <a:avLst/>
          </a:prstGeom>
          <a:noFill/>
          <a:ln/>
        </p:spPr>
        <p:txBody>
          <a:bodyPr wrap="none" rtlCol="0" anchor="t"/>
          <a:lstStyle/>
          <a:p>
            <a:pPr marL="0" indent="0">
              <a:lnSpc>
                <a:spcPts val="4929"/>
              </a:lnSpc>
              <a:buNone/>
            </a:pPr>
            <a:r>
              <a:rPr lang="en-US" sz="3943" b="1" dirty="0">
                <a:solidFill>
                  <a:srgbClr val="FFFFFF"/>
                </a:solidFill>
                <a:latin typeface="Syne" pitchFamily="34" charset="0"/>
                <a:ea typeface="Syne" pitchFamily="34" charset="-122"/>
                <a:cs typeface="Syne" pitchFamily="34" charset="-120"/>
              </a:rPr>
              <a:t>Calculating Precision</a:t>
            </a:r>
            <a:endParaRPr lang="en-US" sz="3943" dirty="0"/>
          </a:p>
        </p:txBody>
      </p:sp>
      <p:sp>
        <p:nvSpPr>
          <p:cNvPr id="6" name="Shape 3"/>
          <p:cNvSpPr/>
          <p:nvPr/>
        </p:nvSpPr>
        <p:spPr>
          <a:xfrm>
            <a:off x="7302698" y="3981093"/>
            <a:ext cx="25003" cy="3697605"/>
          </a:xfrm>
          <a:prstGeom prst="rect">
            <a:avLst/>
          </a:prstGeom>
          <a:solidFill>
            <a:srgbClr val="8061FF"/>
          </a:solidFill>
          <a:ln/>
        </p:spPr>
      </p:sp>
      <p:sp>
        <p:nvSpPr>
          <p:cNvPr id="7" name="Shape 4"/>
          <p:cNvSpPr/>
          <p:nvPr/>
        </p:nvSpPr>
        <p:spPr>
          <a:xfrm>
            <a:off x="6388834" y="4350306"/>
            <a:ext cx="701040" cy="25003"/>
          </a:xfrm>
          <a:prstGeom prst="rect">
            <a:avLst/>
          </a:prstGeom>
          <a:solidFill>
            <a:srgbClr val="8061FF"/>
          </a:solidFill>
          <a:ln/>
        </p:spPr>
      </p:sp>
      <p:sp>
        <p:nvSpPr>
          <p:cNvPr id="8" name="Shape 5"/>
          <p:cNvSpPr/>
          <p:nvPr/>
        </p:nvSpPr>
        <p:spPr>
          <a:xfrm>
            <a:off x="7089874" y="4137541"/>
            <a:ext cx="450652" cy="450652"/>
          </a:xfrm>
          <a:prstGeom prst="roundRect">
            <a:avLst>
              <a:gd name="adj" fmla="val 13335"/>
            </a:avLst>
          </a:prstGeom>
          <a:solidFill>
            <a:srgbClr val="1E1B4A"/>
          </a:solidFill>
          <a:ln/>
        </p:spPr>
      </p:sp>
      <p:sp>
        <p:nvSpPr>
          <p:cNvPr id="9" name="Text 6"/>
          <p:cNvSpPr/>
          <p:nvPr/>
        </p:nvSpPr>
        <p:spPr>
          <a:xfrm>
            <a:off x="7256562" y="4175046"/>
            <a:ext cx="117157" cy="375642"/>
          </a:xfrm>
          <a:prstGeom prst="rect">
            <a:avLst/>
          </a:prstGeom>
          <a:noFill/>
          <a:ln/>
        </p:spPr>
        <p:txBody>
          <a:bodyPr wrap="none" rtlCol="0" anchor="t"/>
          <a:lstStyle/>
          <a:p>
            <a:pPr marL="0" indent="0" algn="ctr">
              <a:lnSpc>
                <a:spcPts val="2957"/>
              </a:lnSpc>
              <a:buNone/>
            </a:pPr>
            <a:r>
              <a:rPr lang="en-US" sz="2366" b="1" dirty="0">
                <a:solidFill>
                  <a:srgbClr val="FFFFFF"/>
                </a:solidFill>
                <a:latin typeface="Syne" pitchFamily="34" charset="0"/>
                <a:ea typeface="Syne" pitchFamily="34" charset="-122"/>
                <a:cs typeface="Syne" pitchFamily="34" charset="-120"/>
              </a:rPr>
              <a:t>1</a:t>
            </a:r>
            <a:endParaRPr lang="en-US" sz="2366" dirty="0"/>
          </a:p>
        </p:txBody>
      </p:sp>
      <p:sp>
        <p:nvSpPr>
          <p:cNvPr id="10" name="Text 7"/>
          <p:cNvSpPr/>
          <p:nvPr/>
        </p:nvSpPr>
        <p:spPr>
          <a:xfrm>
            <a:off x="3709630" y="4181356"/>
            <a:ext cx="2503884" cy="312896"/>
          </a:xfrm>
          <a:prstGeom prst="rect">
            <a:avLst/>
          </a:prstGeom>
          <a:noFill/>
          <a:ln/>
        </p:spPr>
        <p:txBody>
          <a:bodyPr wrap="none" rtlCol="0" anchor="t"/>
          <a:lstStyle/>
          <a:p>
            <a:pPr marL="0" indent="0" algn="r">
              <a:lnSpc>
                <a:spcPts val="2464"/>
              </a:lnSpc>
              <a:buNone/>
            </a:pPr>
            <a:r>
              <a:rPr lang="en-US" sz="1972" b="1" dirty="0">
                <a:solidFill>
                  <a:srgbClr val="FFFFFF"/>
                </a:solidFill>
                <a:latin typeface="Syne" pitchFamily="34" charset="0"/>
                <a:ea typeface="Syne" pitchFamily="34" charset="-122"/>
                <a:cs typeface="Syne" pitchFamily="34" charset="-120"/>
              </a:rPr>
              <a:t>Step 1</a:t>
            </a:r>
            <a:endParaRPr lang="en-US" sz="1972" dirty="0"/>
          </a:p>
        </p:txBody>
      </p:sp>
      <p:sp>
        <p:nvSpPr>
          <p:cNvPr id="11" name="Text 8"/>
          <p:cNvSpPr/>
          <p:nvPr/>
        </p:nvSpPr>
        <p:spPr>
          <a:xfrm>
            <a:off x="2837617" y="4614386"/>
            <a:ext cx="3375898" cy="961192"/>
          </a:xfrm>
          <a:prstGeom prst="rect">
            <a:avLst/>
          </a:prstGeom>
          <a:noFill/>
          <a:ln/>
        </p:spPr>
        <p:txBody>
          <a:bodyPr wrap="square" rtlCol="0" anchor="t"/>
          <a:lstStyle/>
          <a:p>
            <a:pPr marL="0" indent="0" algn="r">
              <a:lnSpc>
                <a:spcPts val="2524"/>
              </a:lnSpc>
              <a:buNone/>
            </a:pPr>
            <a:r>
              <a:rPr lang="en-US" sz="1577" dirty="0">
                <a:solidFill>
                  <a:srgbClr val="D9E1FF"/>
                </a:solidFill>
                <a:latin typeface="Arimo" pitchFamily="34" charset="0"/>
                <a:ea typeface="Arimo" pitchFamily="34" charset="-122"/>
                <a:cs typeface="Arimo" pitchFamily="34" charset="-120"/>
              </a:rPr>
              <a:t>Identify the true positive and false positive values from the confusion matrix.</a:t>
            </a:r>
            <a:endParaRPr lang="en-US" sz="1577" dirty="0"/>
          </a:p>
        </p:txBody>
      </p:sp>
      <p:sp>
        <p:nvSpPr>
          <p:cNvPr id="12" name="Shape 9"/>
          <p:cNvSpPr/>
          <p:nvPr/>
        </p:nvSpPr>
        <p:spPr>
          <a:xfrm>
            <a:off x="7540526" y="5351740"/>
            <a:ext cx="701040" cy="25003"/>
          </a:xfrm>
          <a:prstGeom prst="rect">
            <a:avLst/>
          </a:prstGeom>
          <a:solidFill>
            <a:srgbClr val="8061FF"/>
          </a:solidFill>
          <a:ln/>
        </p:spPr>
      </p:sp>
      <p:sp>
        <p:nvSpPr>
          <p:cNvPr id="13" name="Shape 10"/>
          <p:cNvSpPr/>
          <p:nvPr/>
        </p:nvSpPr>
        <p:spPr>
          <a:xfrm>
            <a:off x="7089874" y="5138976"/>
            <a:ext cx="450652" cy="450652"/>
          </a:xfrm>
          <a:prstGeom prst="roundRect">
            <a:avLst>
              <a:gd name="adj" fmla="val 13335"/>
            </a:avLst>
          </a:prstGeom>
          <a:solidFill>
            <a:srgbClr val="1E1B4A"/>
          </a:solidFill>
          <a:ln/>
        </p:spPr>
      </p:sp>
      <p:sp>
        <p:nvSpPr>
          <p:cNvPr id="14" name="Text 11"/>
          <p:cNvSpPr/>
          <p:nvPr/>
        </p:nvSpPr>
        <p:spPr>
          <a:xfrm>
            <a:off x="7221438" y="5176480"/>
            <a:ext cx="187523" cy="375642"/>
          </a:xfrm>
          <a:prstGeom prst="rect">
            <a:avLst/>
          </a:prstGeom>
          <a:noFill/>
          <a:ln/>
        </p:spPr>
        <p:txBody>
          <a:bodyPr wrap="none" rtlCol="0" anchor="t"/>
          <a:lstStyle/>
          <a:p>
            <a:pPr marL="0" indent="0" algn="ctr">
              <a:lnSpc>
                <a:spcPts val="2957"/>
              </a:lnSpc>
              <a:buNone/>
            </a:pPr>
            <a:r>
              <a:rPr lang="en-US" sz="2366" b="1" dirty="0">
                <a:solidFill>
                  <a:srgbClr val="FFFFFF"/>
                </a:solidFill>
                <a:latin typeface="Syne" pitchFamily="34" charset="0"/>
                <a:ea typeface="Syne" pitchFamily="34" charset="-122"/>
                <a:cs typeface="Syne" pitchFamily="34" charset="-120"/>
              </a:rPr>
              <a:t>2</a:t>
            </a:r>
            <a:endParaRPr lang="en-US" sz="2366" dirty="0"/>
          </a:p>
        </p:txBody>
      </p:sp>
      <p:sp>
        <p:nvSpPr>
          <p:cNvPr id="15" name="Text 12"/>
          <p:cNvSpPr/>
          <p:nvPr/>
        </p:nvSpPr>
        <p:spPr>
          <a:xfrm>
            <a:off x="8416885" y="5182791"/>
            <a:ext cx="2503884" cy="312896"/>
          </a:xfrm>
          <a:prstGeom prst="rect">
            <a:avLst/>
          </a:prstGeom>
          <a:noFill/>
          <a:ln/>
        </p:spPr>
        <p:txBody>
          <a:bodyPr wrap="none" rtlCol="0" anchor="t"/>
          <a:lstStyle/>
          <a:p>
            <a:pPr marL="0" indent="0" algn="l">
              <a:lnSpc>
                <a:spcPts val="2464"/>
              </a:lnSpc>
              <a:buNone/>
            </a:pPr>
            <a:r>
              <a:rPr lang="en-US" sz="1972" b="1" dirty="0">
                <a:solidFill>
                  <a:srgbClr val="FFFFFF"/>
                </a:solidFill>
                <a:latin typeface="Syne" pitchFamily="34" charset="0"/>
                <a:ea typeface="Syne" pitchFamily="34" charset="-122"/>
                <a:cs typeface="Syne" pitchFamily="34" charset="-120"/>
              </a:rPr>
              <a:t>Step 2</a:t>
            </a:r>
            <a:endParaRPr lang="en-US" sz="1972" dirty="0"/>
          </a:p>
        </p:txBody>
      </p:sp>
      <p:sp>
        <p:nvSpPr>
          <p:cNvPr id="16" name="Text 13"/>
          <p:cNvSpPr/>
          <p:nvPr/>
        </p:nvSpPr>
        <p:spPr>
          <a:xfrm>
            <a:off x="8416885" y="5615821"/>
            <a:ext cx="3375898" cy="961192"/>
          </a:xfrm>
          <a:prstGeom prst="rect">
            <a:avLst/>
          </a:prstGeom>
          <a:noFill/>
          <a:ln/>
        </p:spPr>
        <p:txBody>
          <a:bodyPr wrap="square" rtlCol="0" anchor="t"/>
          <a:lstStyle/>
          <a:p>
            <a:pPr marL="0" indent="0" algn="l">
              <a:lnSpc>
                <a:spcPts val="2524"/>
              </a:lnSpc>
              <a:buNone/>
            </a:pPr>
            <a:r>
              <a:rPr lang="en-US" sz="1577" dirty="0">
                <a:solidFill>
                  <a:srgbClr val="D9E1FF"/>
                </a:solidFill>
                <a:latin typeface="Arimo" pitchFamily="34" charset="0"/>
                <a:ea typeface="Arimo" pitchFamily="34" charset="-122"/>
                <a:cs typeface="Arimo" pitchFamily="34" charset="-120"/>
              </a:rPr>
              <a:t>Divide the true positive value by the sum of true positive and false positive values.</a:t>
            </a:r>
            <a:endParaRPr lang="en-US" sz="1577" dirty="0"/>
          </a:p>
        </p:txBody>
      </p:sp>
      <p:sp>
        <p:nvSpPr>
          <p:cNvPr id="17" name="Shape 14"/>
          <p:cNvSpPr/>
          <p:nvPr/>
        </p:nvSpPr>
        <p:spPr>
          <a:xfrm>
            <a:off x="6388834" y="6349246"/>
            <a:ext cx="701040" cy="25003"/>
          </a:xfrm>
          <a:prstGeom prst="rect">
            <a:avLst/>
          </a:prstGeom>
          <a:solidFill>
            <a:srgbClr val="8061FF"/>
          </a:solidFill>
          <a:ln/>
        </p:spPr>
      </p:sp>
      <p:sp>
        <p:nvSpPr>
          <p:cNvPr id="18" name="Shape 15"/>
          <p:cNvSpPr/>
          <p:nvPr/>
        </p:nvSpPr>
        <p:spPr>
          <a:xfrm>
            <a:off x="7089874" y="6136481"/>
            <a:ext cx="450652" cy="450652"/>
          </a:xfrm>
          <a:prstGeom prst="roundRect">
            <a:avLst>
              <a:gd name="adj" fmla="val 13335"/>
            </a:avLst>
          </a:prstGeom>
          <a:solidFill>
            <a:srgbClr val="1E1B4A"/>
          </a:solidFill>
          <a:ln/>
        </p:spPr>
      </p:sp>
      <p:sp>
        <p:nvSpPr>
          <p:cNvPr id="19" name="Text 16"/>
          <p:cNvSpPr/>
          <p:nvPr/>
        </p:nvSpPr>
        <p:spPr>
          <a:xfrm>
            <a:off x="7218819" y="6173986"/>
            <a:ext cx="192643" cy="375642"/>
          </a:xfrm>
          <a:prstGeom prst="rect">
            <a:avLst/>
          </a:prstGeom>
          <a:noFill/>
          <a:ln/>
        </p:spPr>
        <p:txBody>
          <a:bodyPr wrap="none" rtlCol="0" anchor="t"/>
          <a:lstStyle/>
          <a:p>
            <a:pPr marL="0" indent="0" algn="ctr">
              <a:lnSpc>
                <a:spcPts val="2957"/>
              </a:lnSpc>
              <a:buNone/>
            </a:pPr>
            <a:r>
              <a:rPr lang="en-US" sz="2366" b="1" dirty="0">
                <a:solidFill>
                  <a:srgbClr val="FFFFFF"/>
                </a:solidFill>
                <a:latin typeface="Syne" pitchFamily="34" charset="0"/>
                <a:ea typeface="Syne" pitchFamily="34" charset="-122"/>
                <a:cs typeface="Syne" pitchFamily="34" charset="-120"/>
              </a:rPr>
              <a:t>3</a:t>
            </a:r>
            <a:endParaRPr lang="en-US" sz="2366" dirty="0"/>
          </a:p>
        </p:txBody>
      </p:sp>
      <p:sp>
        <p:nvSpPr>
          <p:cNvPr id="20" name="Text 17"/>
          <p:cNvSpPr/>
          <p:nvPr/>
        </p:nvSpPr>
        <p:spPr>
          <a:xfrm>
            <a:off x="3709630" y="6180296"/>
            <a:ext cx="2503884" cy="312896"/>
          </a:xfrm>
          <a:prstGeom prst="rect">
            <a:avLst/>
          </a:prstGeom>
          <a:noFill/>
          <a:ln/>
        </p:spPr>
        <p:txBody>
          <a:bodyPr wrap="none" rtlCol="0" anchor="t"/>
          <a:lstStyle/>
          <a:p>
            <a:pPr marL="0" indent="0" algn="r">
              <a:lnSpc>
                <a:spcPts val="2464"/>
              </a:lnSpc>
              <a:buNone/>
            </a:pPr>
            <a:r>
              <a:rPr lang="en-US" sz="1972" b="1" dirty="0">
                <a:solidFill>
                  <a:srgbClr val="FFFFFF"/>
                </a:solidFill>
                <a:latin typeface="Syne" pitchFamily="34" charset="0"/>
                <a:ea typeface="Syne" pitchFamily="34" charset="-122"/>
                <a:cs typeface="Syne" pitchFamily="34" charset="-120"/>
              </a:rPr>
              <a:t>Step 3</a:t>
            </a:r>
            <a:endParaRPr lang="en-US" sz="1972" dirty="0"/>
          </a:p>
        </p:txBody>
      </p:sp>
      <p:sp>
        <p:nvSpPr>
          <p:cNvPr id="21" name="Text 18"/>
          <p:cNvSpPr/>
          <p:nvPr/>
        </p:nvSpPr>
        <p:spPr>
          <a:xfrm>
            <a:off x="2837617" y="6613327"/>
            <a:ext cx="3375898" cy="640794"/>
          </a:xfrm>
          <a:prstGeom prst="rect">
            <a:avLst/>
          </a:prstGeom>
          <a:noFill/>
          <a:ln/>
        </p:spPr>
        <p:txBody>
          <a:bodyPr wrap="square" rtlCol="0" anchor="t"/>
          <a:lstStyle/>
          <a:p>
            <a:pPr marL="0" indent="0" algn="r">
              <a:lnSpc>
                <a:spcPts val="2524"/>
              </a:lnSpc>
              <a:buNone/>
            </a:pPr>
            <a:r>
              <a:rPr lang="en-US" sz="1577" dirty="0">
                <a:solidFill>
                  <a:srgbClr val="D9E1FF"/>
                </a:solidFill>
                <a:latin typeface="Arimo" pitchFamily="34" charset="0"/>
                <a:ea typeface="Arimo" pitchFamily="34" charset="-122"/>
                <a:cs typeface="Arimo" pitchFamily="34" charset="-120"/>
              </a:rPr>
              <a:t>The result is the precision of the model.</a:t>
            </a:r>
            <a:endParaRPr lang="en-US" sz="1577"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5" name="Text 2"/>
          <p:cNvSpPr/>
          <p:nvPr/>
        </p:nvSpPr>
        <p:spPr>
          <a:xfrm>
            <a:off x="2348389" y="3736062"/>
            <a:ext cx="6595705" cy="694373"/>
          </a:xfrm>
          <a:prstGeom prst="rect">
            <a:avLst/>
          </a:prstGeom>
          <a:noFill/>
          <a:ln/>
        </p:spPr>
        <p:txBody>
          <a:bodyPr wrap="none" rtlCol="0" anchor="t"/>
          <a:lstStyle/>
          <a:p>
            <a:pPr marL="0" indent="0">
              <a:lnSpc>
                <a:spcPts val="5468"/>
              </a:lnSpc>
              <a:buNone/>
            </a:pPr>
            <a:r>
              <a:rPr lang="en-US" sz="4374" b="1" dirty="0">
                <a:solidFill>
                  <a:srgbClr val="FFFFFF"/>
                </a:solidFill>
                <a:latin typeface="Syne" pitchFamily="34" charset="0"/>
                <a:ea typeface="Syne" pitchFamily="34" charset="-122"/>
                <a:cs typeface="Syne" pitchFamily="34" charset="-120"/>
              </a:rPr>
              <a:t>Understanding Recall</a:t>
            </a:r>
            <a:endParaRPr lang="en-US" sz="4374" dirty="0"/>
          </a:p>
        </p:txBody>
      </p:sp>
      <p:sp>
        <p:nvSpPr>
          <p:cNvPr id="6" name="Shape 3"/>
          <p:cNvSpPr/>
          <p:nvPr/>
        </p:nvSpPr>
        <p:spPr>
          <a:xfrm>
            <a:off x="2348389" y="4937284"/>
            <a:ext cx="499943" cy="499943"/>
          </a:xfrm>
          <a:prstGeom prst="roundRect">
            <a:avLst>
              <a:gd name="adj" fmla="val 13333"/>
            </a:avLst>
          </a:prstGeom>
          <a:solidFill>
            <a:srgbClr val="1E1B4A"/>
          </a:solidFill>
          <a:ln/>
        </p:spPr>
      </p:sp>
      <p:sp>
        <p:nvSpPr>
          <p:cNvPr id="7" name="Text 4"/>
          <p:cNvSpPr/>
          <p:nvPr/>
        </p:nvSpPr>
        <p:spPr>
          <a:xfrm>
            <a:off x="2533293" y="4978956"/>
            <a:ext cx="130016" cy="416481"/>
          </a:xfrm>
          <a:prstGeom prst="rect">
            <a:avLst/>
          </a:prstGeom>
          <a:noFill/>
          <a:ln/>
        </p:spPr>
        <p:txBody>
          <a:bodyPr wrap="none" rtlCol="0" anchor="t"/>
          <a:lstStyle/>
          <a:p>
            <a:pPr marL="0" indent="0" algn="ctr">
              <a:lnSpc>
                <a:spcPts val="3281"/>
              </a:lnSpc>
              <a:buNone/>
            </a:pPr>
            <a:r>
              <a:rPr lang="en-US" sz="2624" b="1" dirty="0">
                <a:solidFill>
                  <a:srgbClr val="FFFFFF"/>
                </a:solidFill>
                <a:latin typeface="Syne" pitchFamily="34" charset="0"/>
                <a:ea typeface="Syne" pitchFamily="34" charset="-122"/>
                <a:cs typeface="Syne" pitchFamily="34" charset="-120"/>
              </a:rPr>
              <a:t>1</a:t>
            </a:r>
            <a:endParaRPr lang="en-US" sz="2624" dirty="0"/>
          </a:p>
        </p:txBody>
      </p:sp>
      <p:sp>
        <p:nvSpPr>
          <p:cNvPr id="8" name="Text 5"/>
          <p:cNvSpPr/>
          <p:nvPr/>
        </p:nvSpPr>
        <p:spPr>
          <a:xfrm>
            <a:off x="3070503" y="5013603"/>
            <a:ext cx="2440900" cy="347186"/>
          </a:xfrm>
          <a:prstGeom prst="rect">
            <a:avLst/>
          </a:prstGeom>
          <a:noFill/>
          <a:ln/>
        </p:spPr>
        <p:txBody>
          <a:bodyPr wrap="none" rtlCol="0" anchor="t"/>
          <a:lstStyle/>
          <a:p>
            <a:pPr marL="0" indent="0">
              <a:lnSpc>
                <a:spcPts val="2734"/>
              </a:lnSpc>
              <a:buNone/>
            </a:pPr>
            <a:r>
              <a:rPr lang="en-US" sz="2187" b="1" dirty="0">
                <a:solidFill>
                  <a:srgbClr val="FFFFFF"/>
                </a:solidFill>
                <a:latin typeface="Syne" pitchFamily="34" charset="0"/>
                <a:ea typeface="Syne" pitchFamily="34" charset="-122"/>
                <a:cs typeface="Syne" pitchFamily="34" charset="-120"/>
              </a:rPr>
              <a:t>Recall</a:t>
            </a:r>
            <a:endParaRPr lang="en-US" sz="2187" dirty="0"/>
          </a:p>
        </p:txBody>
      </p:sp>
      <p:sp>
        <p:nvSpPr>
          <p:cNvPr id="9" name="Text 6"/>
          <p:cNvSpPr/>
          <p:nvPr/>
        </p:nvSpPr>
        <p:spPr>
          <a:xfrm>
            <a:off x="3070503" y="5494020"/>
            <a:ext cx="2440900" cy="1777008"/>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Measures the proportion of true positive predictions out of all actual positive instances.</a:t>
            </a:r>
            <a:endParaRPr lang="en-US" sz="1750" dirty="0"/>
          </a:p>
        </p:txBody>
      </p:sp>
      <p:sp>
        <p:nvSpPr>
          <p:cNvPr id="10" name="Shape 7"/>
          <p:cNvSpPr/>
          <p:nvPr/>
        </p:nvSpPr>
        <p:spPr>
          <a:xfrm>
            <a:off x="5733574" y="4937284"/>
            <a:ext cx="499943" cy="499943"/>
          </a:xfrm>
          <a:prstGeom prst="roundRect">
            <a:avLst>
              <a:gd name="adj" fmla="val 13333"/>
            </a:avLst>
          </a:prstGeom>
          <a:solidFill>
            <a:srgbClr val="1E1B4A"/>
          </a:solidFill>
          <a:ln/>
        </p:spPr>
      </p:sp>
      <p:sp>
        <p:nvSpPr>
          <p:cNvPr id="11" name="Text 8"/>
          <p:cNvSpPr/>
          <p:nvPr/>
        </p:nvSpPr>
        <p:spPr>
          <a:xfrm>
            <a:off x="5879544" y="4978956"/>
            <a:ext cx="208002" cy="416481"/>
          </a:xfrm>
          <a:prstGeom prst="rect">
            <a:avLst/>
          </a:prstGeom>
          <a:noFill/>
          <a:ln/>
        </p:spPr>
        <p:txBody>
          <a:bodyPr wrap="none" rtlCol="0" anchor="t"/>
          <a:lstStyle/>
          <a:p>
            <a:pPr marL="0" indent="0" algn="ctr">
              <a:lnSpc>
                <a:spcPts val="3281"/>
              </a:lnSpc>
              <a:buNone/>
            </a:pPr>
            <a:r>
              <a:rPr lang="en-US" sz="2624" b="1" dirty="0">
                <a:solidFill>
                  <a:srgbClr val="FFFFFF"/>
                </a:solidFill>
                <a:latin typeface="Syne" pitchFamily="34" charset="0"/>
                <a:ea typeface="Syne" pitchFamily="34" charset="-122"/>
                <a:cs typeface="Syne" pitchFamily="34" charset="-120"/>
              </a:rPr>
              <a:t>2</a:t>
            </a:r>
            <a:endParaRPr lang="en-US" sz="2624" dirty="0"/>
          </a:p>
        </p:txBody>
      </p:sp>
      <p:sp>
        <p:nvSpPr>
          <p:cNvPr id="12" name="Text 9"/>
          <p:cNvSpPr/>
          <p:nvPr/>
        </p:nvSpPr>
        <p:spPr>
          <a:xfrm>
            <a:off x="6455688" y="5013603"/>
            <a:ext cx="2440900" cy="347186"/>
          </a:xfrm>
          <a:prstGeom prst="rect">
            <a:avLst/>
          </a:prstGeom>
          <a:noFill/>
          <a:ln/>
        </p:spPr>
        <p:txBody>
          <a:bodyPr wrap="none" rtlCol="0" anchor="t"/>
          <a:lstStyle/>
          <a:p>
            <a:pPr marL="0" indent="0">
              <a:lnSpc>
                <a:spcPts val="2734"/>
              </a:lnSpc>
              <a:buNone/>
            </a:pPr>
            <a:r>
              <a:rPr lang="en-US" sz="2187" b="1" dirty="0">
                <a:solidFill>
                  <a:srgbClr val="FFFFFF"/>
                </a:solidFill>
                <a:latin typeface="Syne" pitchFamily="34" charset="0"/>
                <a:ea typeface="Syne" pitchFamily="34" charset="-122"/>
                <a:cs typeface="Syne" pitchFamily="34" charset="-120"/>
              </a:rPr>
              <a:t>High Recall</a:t>
            </a:r>
            <a:endParaRPr lang="en-US" sz="2187" dirty="0"/>
          </a:p>
        </p:txBody>
      </p:sp>
      <p:sp>
        <p:nvSpPr>
          <p:cNvPr id="13" name="Text 10"/>
          <p:cNvSpPr/>
          <p:nvPr/>
        </p:nvSpPr>
        <p:spPr>
          <a:xfrm>
            <a:off x="6455688" y="5494020"/>
            <a:ext cx="2440900" cy="1421606"/>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Indicates the model is able to identify most of the positive instances correctly.</a:t>
            </a:r>
            <a:endParaRPr lang="en-US" sz="1750" dirty="0"/>
          </a:p>
        </p:txBody>
      </p:sp>
      <p:sp>
        <p:nvSpPr>
          <p:cNvPr id="14" name="Shape 11"/>
          <p:cNvSpPr/>
          <p:nvPr/>
        </p:nvSpPr>
        <p:spPr>
          <a:xfrm>
            <a:off x="9118759" y="4937284"/>
            <a:ext cx="499943" cy="499943"/>
          </a:xfrm>
          <a:prstGeom prst="roundRect">
            <a:avLst>
              <a:gd name="adj" fmla="val 13333"/>
            </a:avLst>
          </a:prstGeom>
          <a:solidFill>
            <a:srgbClr val="1E1B4A"/>
          </a:solidFill>
          <a:ln/>
        </p:spPr>
      </p:sp>
      <p:sp>
        <p:nvSpPr>
          <p:cNvPr id="15" name="Text 12"/>
          <p:cNvSpPr/>
          <p:nvPr/>
        </p:nvSpPr>
        <p:spPr>
          <a:xfrm>
            <a:off x="9261872" y="4978956"/>
            <a:ext cx="213717" cy="416481"/>
          </a:xfrm>
          <a:prstGeom prst="rect">
            <a:avLst/>
          </a:prstGeom>
          <a:noFill/>
          <a:ln/>
        </p:spPr>
        <p:txBody>
          <a:bodyPr wrap="none" rtlCol="0" anchor="t"/>
          <a:lstStyle/>
          <a:p>
            <a:pPr marL="0" indent="0" algn="ctr">
              <a:lnSpc>
                <a:spcPts val="3281"/>
              </a:lnSpc>
              <a:buNone/>
            </a:pPr>
            <a:r>
              <a:rPr lang="en-US" sz="2624" b="1" dirty="0">
                <a:solidFill>
                  <a:srgbClr val="FFFFFF"/>
                </a:solidFill>
                <a:latin typeface="Syne" pitchFamily="34" charset="0"/>
                <a:ea typeface="Syne" pitchFamily="34" charset="-122"/>
                <a:cs typeface="Syne" pitchFamily="34" charset="-120"/>
              </a:rPr>
              <a:t>3</a:t>
            </a:r>
            <a:endParaRPr lang="en-US" sz="2624" dirty="0"/>
          </a:p>
        </p:txBody>
      </p:sp>
      <p:sp>
        <p:nvSpPr>
          <p:cNvPr id="16" name="Text 13"/>
          <p:cNvSpPr/>
          <p:nvPr/>
        </p:nvSpPr>
        <p:spPr>
          <a:xfrm>
            <a:off x="9840873" y="5013603"/>
            <a:ext cx="2440900" cy="347186"/>
          </a:xfrm>
          <a:prstGeom prst="rect">
            <a:avLst/>
          </a:prstGeom>
          <a:noFill/>
          <a:ln/>
        </p:spPr>
        <p:txBody>
          <a:bodyPr wrap="none" rtlCol="0" anchor="t"/>
          <a:lstStyle/>
          <a:p>
            <a:pPr marL="0" indent="0">
              <a:lnSpc>
                <a:spcPts val="2734"/>
              </a:lnSpc>
              <a:buNone/>
            </a:pPr>
            <a:r>
              <a:rPr lang="en-US" sz="2187" b="1" dirty="0">
                <a:solidFill>
                  <a:srgbClr val="FFFFFF"/>
                </a:solidFill>
                <a:latin typeface="Syne" pitchFamily="34" charset="0"/>
                <a:ea typeface="Syne" pitchFamily="34" charset="-122"/>
                <a:cs typeface="Syne" pitchFamily="34" charset="-120"/>
              </a:rPr>
              <a:t>Importance</a:t>
            </a:r>
            <a:endParaRPr lang="en-US" sz="2187" dirty="0"/>
          </a:p>
        </p:txBody>
      </p:sp>
      <p:sp>
        <p:nvSpPr>
          <p:cNvPr id="17" name="Text 14"/>
          <p:cNvSpPr/>
          <p:nvPr/>
        </p:nvSpPr>
        <p:spPr>
          <a:xfrm>
            <a:off x="9840873" y="5494020"/>
            <a:ext cx="2440900" cy="1421606"/>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Recall is crucial when the cost of a false negative is high, such as in fraud detection.</a:t>
            </a:r>
            <a:endParaRPr lang="en-US" sz="17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sp>
        <p:nvSpPr>
          <p:cNvPr id="5" name="Text 2"/>
          <p:cNvSpPr/>
          <p:nvPr/>
        </p:nvSpPr>
        <p:spPr>
          <a:xfrm>
            <a:off x="833199" y="1280874"/>
            <a:ext cx="5560457" cy="694373"/>
          </a:xfrm>
          <a:prstGeom prst="rect">
            <a:avLst/>
          </a:prstGeom>
          <a:noFill/>
          <a:ln/>
        </p:spPr>
        <p:txBody>
          <a:bodyPr wrap="none" rtlCol="0" anchor="t"/>
          <a:lstStyle/>
          <a:p>
            <a:pPr marL="0" indent="0">
              <a:lnSpc>
                <a:spcPts val="5468"/>
              </a:lnSpc>
              <a:buNone/>
            </a:pPr>
            <a:r>
              <a:rPr lang="en-US" sz="4374" b="1" dirty="0">
                <a:solidFill>
                  <a:srgbClr val="FFFFFF"/>
                </a:solidFill>
                <a:latin typeface="Syne" pitchFamily="34" charset="0"/>
                <a:ea typeface="Syne" pitchFamily="34" charset="-122"/>
                <a:cs typeface="Syne" pitchFamily="34" charset="-120"/>
              </a:rPr>
              <a:t>Calculating Recall</a:t>
            </a:r>
            <a:endParaRPr lang="en-US" sz="4374" dirty="0"/>
          </a:p>
        </p:txBody>
      </p:sp>
      <p:sp>
        <p:nvSpPr>
          <p:cNvPr id="6" name="Shape 3"/>
          <p:cNvSpPr/>
          <p:nvPr/>
        </p:nvSpPr>
        <p:spPr>
          <a:xfrm>
            <a:off x="1152644" y="2308503"/>
            <a:ext cx="27742" cy="4640223"/>
          </a:xfrm>
          <a:prstGeom prst="rect">
            <a:avLst/>
          </a:prstGeom>
          <a:solidFill>
            <a:srgbClr val="8061FF"/>
          </a:solidFill>
          <a:ln/>
        </p:spPr>
      </p:sp>
      <p:sp>
        <p:nvSpPr>
          <p:cNvPr id="7" name="Shape 4"/>
          <p:cNvSpPr/>
          <p:nvPr/>
        </p:nvSpPr>
        <p:spPr>
          <a:xfrm>
            <a:off x="1416427" y="2718137"/>
            <a:ext cx="777597" cy="27742"/>
          </a:xfrm>
          <a:prstGeom prst="rect">
            <a:avLst/>
          </a:prstGeom>
          <a:solidFill>
            <a:srgbClr val="8061FF"/>
          </a:solidFill>
          <a:ln/>
        </p:spPr>
      </p:sp>
      <p:sp>
        <p:nvSpPr>
          <p:cNvPr id="8" name="Shape 5"/>
          <p:cNvSpPr/>
          <p:nvPr/>
        </p:nvSpPr>
        <p:spPr>
          <a:xfrm>
            <a:off x="916484" y="2482096"/>
            <a:ext cx="499943" cy="499943"/>
          </a:xfrm>
          <a:prstGeom prst="roundRect">
            <a:avLst>
              <a:gd name="adj" fmla="val 13333"/>
            </a:avLst>
          </a:prstGeom>
          <a:solidFill>
            <a:srgbClr val="1E1B4A"/>
          </a:solidFill>
          <a:ln/>
        </p:spPr>
      </p:sp>
      <p:sp>
        <p:nvSpPr>
          <p:cNvPr id="9" name="Text 6"/>
          <p:cNvSpPr/>
          <p:nvPr/>
        </p:nvSpPr>
        <p:spPr>
          <a:xfrm>
            <a:off x="1101388" y="2523768"/>
            <a:ext cx="130016" cy="416481"/>
          </a:xfrm>
          <a:prstGeom prst="rect">
            <a:avLst/>
          </a:prstGeom>
          <a:noFill/>
          <a:ln/>
        </p:spPr>
        <p:txBody>
          <a:bodyPr wrap="none" rtlCol="0" anchor="t"/>
          <a:lstStyle/>
          <a:p>
            <a:pPr marL="0" indent="0" algn="ctr">
              <a:lnSpc>
                <a:spcPts val="3281"/>
              </a:lnSpc>
              <a:buNone/>
            </a:pPr>
            <a:r>
              <a:rPr lang="en-US" sz="2624" b="1" dirty="0">
                <a:solidFill>
                  <a:srgbClr val="FFFFFF"/>
                </a:solidFill>
                <a:latin typeface="Syne" pitchFamily="34" charset="0"/>
                <a:ea typeface="Syne" pitchFamily="34" charset="-122"/>
                <a:cs typeface="Syne" pitchFamily="34" charset="-120"/>
              </a:rPr>
              <a:t>1</a:t>
            </a:r>
            <a:endParaRPr lang="en-US" sz="2624" dirty="0"/>
          </a:p>
        </p:txBody>
      </p:sp>
      <p:sp>
        <p:nvSpPr>
          <p:cNvPr id="10" name="Text 7"/>
          <p:cNvSpPr/>
          <p:nvPr/>
        </p:nvSpPr>
        <p:spPr>
          <a:xfrm>
            <a:off x="2388513" y="2530673"/>
            <a:ext cx="2777490" cy="347186"/>
          </a:xfrm>
          <a:prstGeom prst="rect">
            <a:avLst/>
          </a:prstGeom>
          <a:noFill/>
          <a:ln/>
        </p:spPr>
        <p:txBody>
          <a:bodyPr wrap="none" rtlCol="0" anchor="t"/>
          <a:lstStyle/>
          <a:p>
            <a:pPr marL="0" indent="0" algn="l">
              <a:lnSpc>
                <a:spcPts val="2734"/>
              </a:lnSpc>
              <a:buNone/>
            </a:pPr>
            <a:r>
              <a:rPr lang="en-US" sz="2187" b="1" dirty="0">
                <a:solidFill>
                  <a:srgbClr val="FFFFFF"/>
                </a:solidFill>
                <a:latin typeface="Syne" pitchFamily="34" charset="0"/>
                <a:ea typeface="Syne" pitchFamily="34" charset="-122"/>
                <a:cs typeface="Syne" pitchFamily="34" charset="-120"/>
              </a:rPr>
              <a:t>Step 1</a:t>
            </a:r>
            <a:endParaRPr lang="en-US" sz="2187" dirty="0"/>
          </a:p>
        </p:txBody>
      </p:sp>
      <p:sp>
        <p:nvSpPr>
          <p:cNvPr id="11" name="Text 8"/>
          <p:cNvSpPr/>
          <p:nvPr/>
        </p:nvSpPr>
        <p:spPr>
          <a:xfrm>
            <a:off x="2388513" y="3011091"/>
            <a:ext cx="7751088" cy="355402"/>
          </a:xfrm>
          <a:prstGeom prst="rect">
            <a:avLst/>
          </a:prstGeom>
          <a:noFill/>
          <a:ln/>
        </p:spPr>
        <p:txBody>
          <a:bodyPr wrap="none" rtlCol="0" anchor="t"/>
          <a:lstStyle/>
          <a:p>
            <a:pPr marL="0" indent="0" algn="l">
              <a:lnSpc>
                <a:spcPts val="2799"/>
              </a:lnSpc>
              <a:buNone/>
            </a:pPr>
            <a:r>
              <a:rPr lang="en-US" sz="1750" dirty="0">
                <a:solidFill>
                  <a:srgbClr val="D9E1FF"/>
                </a:solidFill>
                <a:latin typeface="Arimo" pitchFamily="34" charset="0"/>
                <a:ea typeface="Arimo" pitchFamily="34" charset="-122"/>
                <a:cs typeface="Arimo" pitchFamily="34" charset="-120"/>
              </a:rPr>
              <a:t>Identify the true positive and false negative values from the confusion matrix.</a:t>
            </a:r>
            <a:endParaRPr lang="en-US" sz="1750" dirty="0"/>
          </a:p>
        </p:txBody>
      </p:sp>
      <p:sp>
        <p:nvSpPr>
          <p:cNvPr id="12" name="Shape 9"/>
          <p:cNvSpPr/>
          <p:nvPr/>
        </p:nvSpPr>
        <p:spPr>
          <a:xfrm>
            <a:off x="1416427" y="4220468"/>
            <a:ext cx="777597" cy="27742"/>
          </a:xfrm>
          <a:prstGeom prst="rect">
            <a:avLst/>
          </a:prstGeom>
          <a:solidFill>
            <a:srgbClr val="8061FF"/>
          </a:solidFill>
          <a:ln/>
        </p:spPr>
      </p:sp>
      <p:sp>
        <p:nvSpPr>
          <p:cNvPr id="13" name="Shape 10"/>
          <p:cNvSpPr/>
          <p:nvPr/>
        </p:nvSpPr>
        <p:spPr>
          <a:xfrm>
            <a:off x="916484" y="3984427"/>
            <a:ext cx="499943" cy="499943"/>
          </a:xfrm>
          <a:prstGeom prst="roundRect">
            <a:avLst>
              <a:gd name="adj" fmla="val 13333"/>
            </a:avLst>
          </a:prstGeom>
          <a:solidFill>
            <a:srgbClr val="1E1B4A"/>
          </a:solidFill>
          <a:ln/>
        </p:spPr>
      </p:sp>
      <p:sp>
        <p:nvSpPr>
          <p:cNvPr id="14" name="Text 11"/>
          <p:cNvSpPr/>
          <p:nvPr/>
        </p:nvSpPr>
        <p:spPr>
          <a:xfrm>
            <a:off x="1062454" y="4026098"/>
            <a:ext cx="208002" cy="416481"/>
          </a:xfrm>
          <a:prstGeom prst="rect">
            <a:avLst/>
          </a:prstGeom>
          <a:noFill/>
          <a:ln/>
        </p:spPr>
        <p:txBody>
          <a:bodyPr wrap="none" rtlCol="0" anchor="t"/>
          <a:lstStyle/>
          <a:p>
            <a:pPr marL="0" indent="0" algn="ctr">
              <a:lnSpc>
                <a:spcPts val="3281"/>
              </a:lnSpc>
              <a:buNone/>
            </a:pPr>
            <a:r>
              <a:rPr lang="en-US" sz="2624" b="1" dirty="0">
                <a:solidFill>
                  <a:srgbClr val="FFFFFF"/>
                </a:solidFill>
                <a:latin typeface="Syne" pitchFamily="34" charset="0"/>
                <a:ea typeface="Syne" pitchFamily="34" charset="-122"/>
                <a:cs typeface="Syne" pitchFamily="34" charset="-120"/>
              </a:rPr>
              <a:t>2</a:t>
            </a:r>
            <a:endParaRPr lang="en-US" sz="2624" dirty="0"/>
          </a:p>
        </p:txBody>
      </p:sp>
      <p:sp>
        <p:nvSpPr>
          <p:cNvPr id="15" name="Text 12"/>
          <p:cNvSpPr/>
          <p:nvPr/>
        </p:nvSpPr>
        <p:spPr>
          <a:xfrm>
            <a:off x="2388513" y="4033004"/>
            <a:ext cx="2777490" cy="347186"/>
          </a:xfrm>
          <a:prstGeom prst="rect">
            <a:avLst/>
          </a:prstGeom>
          <a:noFill/>
          <a:ln/>
        </p:spPr>
        <p:txBody>
          <a:bodyPr wrap="none" rtlCol="0" anchor="t"/>
          <a:lstStyle/>
          <a:p>
            <a:pPr marL="0" indent="0" algn="l">
              <a:lnSpc>
                <a:spcPts val="2734"/>
              </a:lnSpc>
              <a:buNone/>
            </a:pPr>
            <a:r>
              <a:rPr lang="en-US" sz="2187" b="1" dirty="0">
                <a:solidFill>
                  <a:srgbClr val="FFFFFF"/>
                </a:solidFill>
                <a:latin typeface="Syne" pitchFamily="34" charset="0"/>
                <a:ea typeface="Syne" pitchFamily="34" charset="-122"/>
                <a:cs typeface="Syne" pitchFamily="34" charset="-120"/>
              </a:rPr>
              <a:t>Step 2</a:t>
            </a:r>
            <a:endParaRPr lang="en-US" sz="2187" dirty="0"/>
          </a:p>
        </p:txBody>
      </p:sp>
      <p:sp>
        <p:nvSpPr>
          <p:cNvPr id="16" name="Text 13"/>
          <p:cNvSpPr/>
          <p:nvPr/>
        </p:nvSpPr>
        <p:spPr>
          <a:xfrm>
            <a:off x="2388513" y="4513421"/>
            <a:ext cx="7751088" cy="710803"/>
          </a:xfrm>
          <a:prstGeom prst="rect">
            <a:avLst/>
          </a:prstGeom>
          <a:noFill/>
          <a:ln/>
        </p:spPr>
        <p:txBody>
          <a:bodyPr wrap="square" rtlCol="0" anchor="t"/>
          <a:lstStyle/>
          <a:p>
            <a:pPr marL="0" indent="0" algn="l">
              <a:lnSpc>
                <a:spcPts val="2799"/>
              </a:lnSpc>
              <a:buNone/>
            </a:pPr>
            <a:r>
              <a:rPr lang="en-US" sz="1750" dirty="0">
                <a:solidFill>
                  <a:srgbClr val="D9E1FF"/>
                </a:solidFill>
                <a:latin typeface="Arimo" pitchFamily="34" charset="0"/>
                <a:ea typeface="Arimo" pitchFamily="34" charset="-122"/>
                <a:cs typeface="Arimo" pitchFamily="34" charset="-120"/>
              </a:rPr>
              <a:t>Divide the true positive value by the sum of true positive and false negative values.</a:t>
            </a:r>
            <a:endParaRPr lang="en-US" sz="1750" dirty="0"/>
          </a:p>
        </p:txBody>
      </p:sp>
      <p:sp>
        <p:nvSpPr>
          <p:cNvPr id="17" name="Shape 14"/>
          <p:cNvSpPr/>
          <p:nvPr/>
        </p:nvSpPr>
        <p:spPr>
          <a:xfrm>
            <a:off x="1416427" y="6078200"/>
            <a:ext cx="777597" cy="27742"/>
          </a:xfrm>
          <a:prstGeom prst="rect">
            <a:avLst/>
          </a:prstGeom>
          <a:solidFill>
            <a:srgbClr val="8061FF"/>
          </a:solidFill>
          <a:ln/>
        </p:spPr>
      </p:sp>
      <p:sp>
        <p:nvSpPr>
          <p:cNvPr id="18" name="Shape 15"/>
          <p:cNvSpPr/>
          <p:nvPr/>
        </p:nvSpPr>
        <p:spPr>
          <a:xfrm>
            <a:off x="916484" y="5842159"/>
            <a:ext cx="499943" cy="499943"/>
          </a:xfrm>
          <a:prstGeom prst="roundRect">
            <a:avLst>
              <a:gd name="adj" fmla="val 13333"/>
            </a:avLst>
          </a:prstGeom>
          <a:solidFill>
            <a:srgbClr val="1E1B4A"/>
          </a:solidFill>
          <a:ln/>
        </p:spPr>
      </p:sp>
      <p:sp>
        <p:nvSpPr>
          <p:cNvPr id="19" name="Text 16"/>
          <p:cNvSpPr/>
          <p:nvPr/>
        </p:nvSpPr>
        <p:spPr>
          <a:xfrm>
            <a:off x="1059597" y="5883831"/>
            <a:ext cx="213717" cy="416481"/>
          </a:xfrm>
          <a:prstGeom prst="rect">
            <a:avLst/>
          </a:prstGeom>
          <a:noFill/>
          <a:ln/>
        </p:spPr>
        <p:txBody>
          <a:bodyPr wrap="none" rtlCol="0" anchor="t"/>
          <a:lstStyle/>
          <a:p>
            <a:pPr marL="0" indent="0" algn="ctr">
              <a:lnSpc>
                <a:spcPts val="3281"/>
              </a:lnSpc>
              <a:buNone/>
            </a:pPr>
            <a:r>
              <a:rPr lang="en-US" sz="2624" b="1" dirty="0">
                <a:solidFill>
                  <a:srgbClr val="FFFFFF"/>
                </a:solidFill>
                <a:latin typeface="Syne" pitchFamily="34" charset="0"/>
                <a:ea typeface="Syne" pitchFamily="34" charset="-122"/>
                <a:cs typeface="Syne" pitchFamily="34" charset="-120"/>
              </a:rPr>
              <a:t>3</a:t>
            </a:r>
            <a:endParaRPr lang="en-US" sz="2624" dirty="0"/>
          </a:p>
        </p:txBody>
      </p:sp>
      <p:sp>
        <p:nvSpPr>
          <p:cNvPr id="20" name="Text 17"/>
          <p:cNvSpPr/>
          <p:nvPr/>
        </p:nvSpPr>
        <p:spPr>
          <a:xfrm>
            <a:off x="2388513" y="5890736"/>
            <a:ext cx="2777490" cy="347186"/>
          </a:xfrm>
          <a:prstGeom prst="rect">
            <a:avLst/>
          </a:prstGeom>
          <a:noFill/>
          <a:ln/>
        </p:spPr>
        <p:txBody>
          <a:bodyPr wrap="none" rtlCol="0" anchor="t"/>
          <a:lstStyle/>
          <a:p>
            <a:pPr marL="0" indent="0" algn="l">
              <a:lnSpc>
                <a:spcPts val="2734"/>
              </a:lnSpc>
              <a:buNone/>
            </a:pPr>
            <a:r>
              <a:rPr lang="en-US" sz="2187" b="1" dirty="0">
                <a:solidFill>
                  <a:srgbClr val="FFFFFF"/>
                </a:solidFill>
                <a:latin typeface="Syne" pitchFamily="34" charset="0"/>
                <a:ea typeface="Syne" pitchFamily="34" charset="-122"/>
                <a:cs typeface="Syne" pitchFamily="34" charset="-120"/>
              </a:rPr>
              <a:t>Step 3</a:t>
            </a:r>
            <a:endParaRPr lang="en-US" sz="2187" dirty="0"/>
          </a:p>
        </p:txBody>
      </p:sp>
      <p:sp>
        <p:nvSpPr>
          <p:cNvPr id="21" name="Text 18"/>
          <p:cNvSpPr/>
          <p:nvPr/>
        </p:nvSpPr>
        <p:spPr>
          <a:xfrm>
            <a:off x="2388513" y="6371153"/>
            <a:ext cx="7751088" cy="355402"/>
          </a:xfrm>
          <a:prstGeom prst="rect">
            <a:avLst/>
          </a:prstGeom>
          <a:noFill/>
          <a:ln/>
        </p:spPr>
        <p:txBody>
          <a:bodyPr wrap="none" rtlCol="0" anchor="t"/>
          <a:lstStyle/>
          <a:p>
            <a:pPr marL="0" indent="0" algn="l">
              <a:lnSpc>
                <a:spcPts val="2799"/>
              </a:lnSpc>
              <a:buNone/>
            </a:pPr>
            <a:r>
              <a:rPr lang="en-US" sz="1750" dirty="0">
                <a:solidFill>
                  <a:srgbClr val="D9E1FF"/>
                </a:solidFill>
                <a:latin typeface="Arimo" pitchFamily="34" charset="0"/>
                <a:ea typeface="Arimo" pitchFamily="34" charset="-122"/>
                <a:cs typeface="Arimo" pitchFamily="34" charset="-120"/>
              </a:rPr>
              <a:t>The result is the recall of the model.</a:t>
            </a:r>
            <a:endParaRPr lang="en-US" sz="1750" dirty="0"/>
          </a:p>
        </p:txBody>
      </p:sp>
      <p:pic>
        <p:nvPicPr>
          <p:cNvPr id="22" name="Image 1"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86D1EA38-96AE-2974-E706-B9BFB2CB50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08" y="0"/>
            <a:ext cx="14697307" cy="8229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34E1FEE-0A13-A768-A467-BDDE598D5DBC}"/>
              </a:ext>
            </a:extLst>
          </p:cNvPr>
          <p:cNvSpPr txBox="1"/>
          <p:nvPr/>
        </p:nvSpPr>
        <p:spPr>
          <a:xfrm>
            <a:off x="501805" y="669073"/>
            <a:ext cx="8657552" cy="1323439"/>
          </a:xfrm>
          <a:prstGeom prst="rect">
            <a:avLst/>
          </a:prstGeom>
          <a:noFill/>
        </p:spPr>
        <p:txBody>
          <a:bodyPr wrap="square" rtlCol="0">
            <a:spAutoFit/>
          </a:bodyPr>
          <a:lstStyle/>
          <a:p>
            <a:r>
              <a:rPr lang="en-IN" sz="4000" dirty="0">
                <a:latin typeface="Times New Roman" panose="02020603050405020304" pitchFamily="18" charset="0"/>
                <a:cs typeface="Times New Roman" panose="02020603050405020304" pitchFamily="18" charset="0"/>
              </a:rPr>
              <a:t>Formula for calculating performance measure in machine learning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BA3EF86-CA79-3EBB-DE11-787DB01466D1}"/>
                  </a:ext>
                </a:extLst>
              </p:cNvPr>
              <p:cNvSpPr txBox="1"/>
              <p:nvPr/>
            </p:nvSpPr>
            <p:spPr>
              <a:xfrm>
                <a:off x="747132" y="2252546"/>
                <a:ext cx="4449336" cy="616707"/>
              </a:xfrm>
              <a:prstGeom prst="rect">
                <a:avLst/>
              </a:prstGeom>
              <a:noFill/>
            </p:spPr>
            <p:txBody>
              <a:bodyPr wrap="square" rtlCol="0">
                <a:spAutoFit/>
              </a:bodyPr>
              <a:lstStyle/>
              <a:p>
                <a:r>
                  <a:rPr lang="en-IN" sz="2400" dirty="0"/>
                  <a:t>1.) Accuracy =  </a:t>
                </a:r>
                <a14:m>
                  <m:oMath xmlns:m="http://schemas.openxmlformats.org/officeDocument/2006/math">
                    <m:f>
                      <m:fPr>
                        <m:ctrlPr>
                          <a:rPr lang="en-IN" sz="2400" b="0" i="1" smtClean="0">
                            <a:latin typeface="Cambria Math" panose="02040503050406030204" pitchFamily="18" charset="0"/>
                          </a:rPr>
                        </m:ctrlPr>
                      </m:fPr>
                      <m:num>
                        <m:r>
                          <a:rPr lang="en-IN" sz="2400" b="0" i="1" smtClean="0">
                            <a:latin typeface="Cambria Math" panose="02040503050406030204" pitchFamily="18" charset="0"/>
                          </a:rPr>
                          <m:t>𝑇𝑃</m:t>
                        </m:r>
                        <m:r>
                          <a:rPr lang="en-IN" sz="2400" b="0" i="1" smtClean="0">
                            <a:latin typeface="Cambria Math" panose="02040503050406030204" pitchFamily="18" charset="0"/>
                          </a:rPr>
                          <m:t>+</m:t>
                        </m:r>
                        <m:r>
                          <a:rPr lang="en-IN" sz="2400" b="0" i="1" smtClean="0">
                            <a:latin typeface="Cambria Math" panose="02040503050406030204" pitchFamily="18" charset="0"/>
                          </a:rPr>
                          <m:t>𝑇𝑁</m:t>
                        </m:r>
                      </m:num>
                      <m:den>
                        <m:r>
                          <a:rPr lang="en-IN" sz="2400" b="0" i="1" smtClean="0">
                            <a:latin typeface="Cambria Math" panose="02040503050406030204" pitchFamily="18" charset="0"/>
                          </a:rPr>
                          <m:t>𝑇𝑃</m:t>
                        </m:r>
                        <m:r>
                          <a:rPr lang="en-IN" sz="2400" b="0" i="1" smtClean="0">
                            <a:latin typeface="Cambria Math" panose="02040503050406030204" pitchFamily="18" charset="0"/>
                          </a:rPr>
                          <m:t>+</m:t>
                        </m:r>
                        <m:r>
                          <a:rPr lang="en-IN" sz="2400" b="0" i="1" smtClean="0">
                            <a:latin typeface="Cambria Math" panose="02040503050406030204" pitchFamily="18" charset="0"/>
                          </a:rPr>
                          <m:t>𝑇𝑁</m:t>
                        </m:r>
                        <m:r>
                          <a:rPr lang="en-IN" sz="2400" b="0" i="1" smtClean="0">
                            <a:latin typeface="Cambria Math" panose="02040503050406030204" pitchFamily="18" charset="0"/>
                          </a:rPr>
                          <m:t>+</m:t>
                        </m:r>
                        <m:r>
                          <a:rPr lang="en-IN" sz="2400" b="0" i="1" smtClean="0">
                            <a:latin typeface="Cambria Math" panose="02040503050406030204" pitchFamily="18" charset="0"/>
                          </a:rPr>
                          <m:t>𝐹𝑃</m:t>
                        </m:r>
                        <m:r>
                          <a:rPr lang="en-IN" sz="2400" b="0" i="1" smtClean="0">
                            <a:latin typeface="Cambria Math" panose="02040503050406030204" pitchFamily="18" charset="0"/>
                          </a:rPr>
                          <m:t>+</m:t>
                        </m:r>
                        <m:r>
                          <a:rPr lang="en-IN" sz="2400" b="0" i="1" smtClean="0">
                            <a:latin typeface="Cambria Math" panose="02040503050406030204" pitchFamily="18" charset="0"/>
                          </a:rPr>
                          <m:t>𝐹𝑁</m:t>
                        </m:r>
                      </m:den>
                    </m:f>
                  </m:oMath>
                </a14:m>
                <a:endParaRPr lang="en-IN" sz="2400" dirty="0"/>
              </a:p>
            </p:txBody>
          </p:sp>
        </mc:Choice>
        <mc:Fallback xmlns="">
          <p:sp>
            <p:nvSpPr>
              <p:cNvPr id="6" name="TextBox 5">
                <a:extLst>
                  <a:ext uri="{FF2B5EF4-FFF2-40B4-BE49-F238E27FC236}">
                    <a16:creationId xmlns:a16="http://schemas.microsoft.com/office/drawing/2014/main" id="{6BA3EF86-CA79-3EBB-DE11-787DB01466D1}"/>
                  </a:ext>
                </a:extLst>
              </p:cNvPr>
              <p:cNvSpPr txBox="1">
                <a:spLocks noRot="1" noChangeAspect="1" noMove="1" noResize="1" noEditPoints="1" noAdjustHandles="1" noChangeArrowheads="1" noChangeShapeType="1" noTextEdit="1"/>
              </p:cNvSpPr>
              <p:nvPr/>
            </p:nvSpPr>
            <p:spPr>
              <a:xfrm>
                <a:off x="747132" y="2252546"/>
                <a:ext cx="4449336" cy="616707"/>
              </a:xfrm>
              <a:prstGeom prst="rect">
                <a:avLst/>
              </a:prstGeom>
              <a:blipFill>
                <a:blip r:embed="rId3"/>
                <a:stretch>
                  <a:fillRect l="-2195" b="-990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0DC760A-1708-CBDE-08EC-3FF8F9BAE180}"/>
                  </a:ext>
                </a:extLst>
              </p:cNvPr>
              <p:cNvSpPr txBox="1"/>
              <p:nvPr/>
            </p:nvSpPr>
            <p:spPr>
              <a:xfrm>
                <a:off x="747132" y="3129287"/>
                <a:ext cx="4059044" cy="616707"/>
              </a:xfrm>
              <a:prstGeom prst="rect">
                <a:avLst/>
              </a:prstGeom>
              <a:noFill/>
            </p:spPr>
            <p:txBody>
              <a:bodyPr wrap="square">
                <a:spAutoFit/>
              </a:bodyPr>
              <a:lstStyle/>
              <a:p>
                <a:r>
                  <a:rPr lang="en-IN" sz="2400" dirty="0"/>
                  <a:t>2.) Precision =  </a:t>
                </a:r>
                <a14:m>
                  <m:oMath xmlns:m="http://schemas.openxmlformats.org/officeDocument/2006/math">
                    <m:f>
                      <m:fPr>
                        <m:ctrlPr>
                          <a:rPr lang="en-IN" sz="2400" b="0" i="1" smtClean="0">
                            <a:latin typeface="Cambria Math" panose="02040503050406030204" pitchFamily="18" charset="0"/>
                          </a:rPr>
                        </m:ctrlPr>
                      </m:fPr>
                      <m:num>
                        <m:r>
                          <a:rPr lang="en-IN" sz="2400" b="0" i="1" smtClean="0">
                            <a:latin typeface="Cambria Math" panose="02040503050406030204" pitchFamily="18" charset="0"/>
                          </a:rPr>
                          <m:t>𝑇𝑃</m:t>
                        </m:r>
                      </m:num>
                      <m:den>
                        <m:r>
                          <a:rPr lang="en-IN" sz="2400" b="0" i="1" smtClean="0">
                            <a:latin typeface="Cambria Math" panose="02040503050406030204" pitchFamily="18" charset="0"/>
                          </a:rPr>
                          <m:t>𝑇𝑃</m:t>
                        </m:r>
                        <m:r>
                          <a:rPr lang="en-IN" sz="2400" b="0" i="1" smtClean="0">
                            <a:latin typeface="Cambria Math" panose="02040503050406030204" pitchFamily="18" charset="0"/>
                          </a:rPr>
                          <m:t>+</m:t>
                        </m:r>
                        <m:r>
                          <a:rPr lang="en-IN" sz="2400" b="0" i="1" smtClean="0">
                            <a:latin typeface="Cambria Math" panose="02040503050406030204" pitchFamily="18" charset="0"/>
                          </a:rPr>
                          <m:t>𝐹𝑃</m:t>
                        </m:r>
                      </m:den>
                    </m:f>
                  </m:oMath>
                </a14:m>
                <a:endParaRPr lang="en-IN" sz="2400" dirty="0"/>
              </a:p>
            </p:txBody>
          </p:sp>
        </mc:Choice>
        <mc:Fallback xmlns="">
          <p:sp>
            <p:nvSpPr>
              <p:cNvPr id="8" name="TextBox 7">
                <a:extLst>
                  <a:ext uri="{FF2B5EF4-FFF2-40B4-BE49-F238E27FC236}">
                    <a16:creationId xmlns:a16="http://schemas.microsoft.com/office/drawing/2014/main" id="{80DC760A-1708-CBDE-08EC-3FF8F9BAE180}"/>
                  </a:ext>
                </a:extLst>
              </p:cNvPr>
              <p:cNvSpPr txBox="1">
                <a:spLocks noRot="1" noChangeAspect="1" noMove="1" noResize="1" noEditPoints="1" noAdjustHandles="1" noChangeArrowheads="1" noChangeShapeType="1" noTextEdit="1"/>
              </p:cNvSpPr>
              <p:nvPr/>
            </p:nvSpPr>
            <p:spPr>
              <a:xfrm>
                <a:off x="747132" y="3129287"/>
                <a:ext cx="4059044" cy="616707"/>
              </a:xfrm>
              <a:prstGeom prst="rect">
                <a:avLst/>
              </a:prstGeom>
              <a:blipFill>
                <a:blip r:embed="rId4"/>
                <a:stretch>
                  <a:fillRect l="-2406" b="-882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91C921A-1B4D-C0A2-5374-A6D3A3528B08}"/>
                  </a:ext>
                </a:extLst>
              </p:cNvPr>
              <p:cNvSpPr txBox="1"/>
              <p:nvPr/>
            </p:nvSpPr>
            <p:spPr>
              <a:xfrm>
                <a:off x="747132" y="4114800"/>
                <a:ext cx="7437862" cy="616707"/>
              </a:xfrm>
              <a:prstGeom prst="rect">
                <a:avLst/>
              </a:prstGeom>
              <a:noFill/>
            </p:spPr>
            <p:txBody>
              <a:bodyPr wrap="square">
                <a:spAutoFit/>
              </a:bodyPr>
              <a:lstStyle/>
              <a:p>
                <a:r>
                  <a:rPr lang="en-IN" sz="2400" dirty="0"/>
                  <a:t>3.) Recall =  </a:t>
                </a:r>
                <a14:m>
                  <m:oMath xmlns:m="http://schemas.openxmlformats.org/officeDocument/2006/math">
                    <m:f>
                      <m:fPr>
                        <m:ctrlPr>
                          <a:rPr lang="en-IN" sz="2400" b="0" i="1" smtClean="0">
                            <a:latin typeface="Cambria Math" panose="02040503050406030204" pitchFamily="18" charset="0"/>
                          </a:rPr>
                        </m:ctrlPr>
                      </m:fPr>
                      <m:num>
                        <m:r>
                          <a:rPr lang="en-IN" sz="2400" b="0" i="1" smtClean="0">
                            <a:latin typeface="Cambria Math" panose="02040503050406030204" pitchFamily="18" charset="0"/>
                          </a:rPr>
                          <m:t>𝑇𝑃</m:t>
                        </m:r>
                      </m:num>
                      <m:den>
                        <m:r>
                          <a:rPr lang="en-IN" sz="2400" b="0" i="1" smtClean="0">
                            <a:latin typeface="Cambria Math" panose="02040503050406030204" pitchFamily="18" charset="0"/>
                          </a:rPr>
                          <m:t>𝑇𝑃</m:t>
                        </m:r>
                        <m:r>
                          <a:rPr lang="en-IN" sz="2400" b="0" i="1" smtClean="0">
                            <a:latin typeface="Cambria Math" panose="02040503050406030204" pitchFamily="18" charset="0"/>
                          </a:rPr>
                          <m:t>+</m:t>
                        </m:r>
                        <m:r>
                          <a:rPr lang="en-IN" sz="2400" b="0" i="1" smtClean="0">
                            <a:latin typeface="Cambria Math" panose="02040503050406030204" pitchFamily="18" charset="0"/>
                          </a:rPr>
                          <m:t>𝐹𝑁</m:t>
                        </m:r>
                      </m:den>
                    </m:f>
                  </m:oMath>
                </a14:m>
                <a:endParaRPr lang="en-IN" sz="2400" dirty="0"/>
              </a:p>
            </p:txBody>
          </p:sp>
        </mc:Choice>
        <mc:Fallback xmlns="">
          <p:sp>
            <p:nvSpPr>
              <p:cNvPr id="10" name="TextBox 9">
                <a:extLst>
                  <a:ext uri="{FF2B5EF4-FFF2-40B4-BE49-F238E27FC236}">
                    <a16:creationId xmlns:a16="http://schemas.microsoft.com/office/drawing/2014/main" id="{591C921A-1B4D-C0A2-5374-A6D3A3528B08}"/>
                  </a:ext>
                </a:extLst>
              </p:cNvPr>
              <p:cNvSpPr txBox="1">
                <a:spLocks noRot="1" noChangeAspect="1" noMove="1" noResize="1" noEditPoints="1" noAdjustHandles="1" noChangeArrowheads="1" noChangeShapeType="1" noTextEdit="1"/>
              </p:cNvSpPr>
              <p:nvPr/>
            </p:nvSpPr>
            <p:spPr>
              <a:xfrm>
                <a:off x="747132" y="4114800"/>
                <a:ext cx="7437862" cy="616707"/>
              </a:xfrm>
              <a:prstGeom prst="rect">
                <a:avLst/>
              </a:prstGeom>
              <a:blipFill>
                <a:blip r:embed="rId5"/>
                <a:stretch>
                  <a:fillRect l="-1311" b="-990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E3B08B0-3CCD-457F-71C8-2D8AF9688023}"/>
                  </a:ext>
                </a:extLst>
              </p:cNvPr>
              <p:cNvSpPr txBox="1"/>
              <p:nvPr/>
            </p:nvSpPr>
            <p:spPr>
              <a:xfrm>
                <a:off x="747132" y="5184526"/>
                <a:ext cx="7437862" cy="616707"/>
              </a:xfrm>
              <a:prstGeom prst="rect">
                <a:avLst/>
              </a:prstGeom>
              <a:noFill/>
            </p:spPr>
            <p:txBody>
              <a:bodyPr wrap="square">
                <a:spAutoFit/>
              </a:bodyPr>
              <a:lstStyle/>
              <a:p>
                <a:r>
                  <a:rPr lang="en-IN" sz="2400" dirty="0"/>
                  <a:t>4.) Specificity =  </a:t>
                </a:r>
                <a14:m>
                  <m:oMath xmlns:m="http://schemas.openxmlformats.org/officeDocument/2006/math">
                    <m:f>
                      <m:fPr>
                        <m:ctrlPr>
                          <a:rPr lang="en-IN" sz="2400" b="0" i="1" smtClean="0">
                            <a:latin typeface="Cambria Math" panose="02040503050406030204" pitchFamily="18" charset="0"/>
                          </a:rPr>
                        </m:ctrlPr>
                      </m:fPr>
                      <m:num>
                        <m:r>
                          <a:rPr lang="en-IN" sz="2400" b="0" i="1" smtClean="0">
                            <a:latin typeface="Cambria Math" panose="02040503050406030204" pitchFamily="18" charset="0"/>
                          </a:rPr>
                          <m:t>𝑇𝑁</m:t>
                        </m:r>
                      </m:num>
                      <m:den>
                        <m:r>
                          <a:rPr lang="en-IN" sz="2400" b="0" i="1" smtClean="0">
                            <a:latin typeface="Cambria Math" panose="02040503050406030204" pitchFamily="18" charset="0"/>
                          </a:rPr>
                          <m:t>𝑇𝑁</m:t>
                        </m:r>
                        <m:r>
                          <a:rPr lang="en-IN" sz="2400" b="0" i="1" smtClean="0">
                            <a:latin typeface="Cambria Math" panose="02040503050406030204" pitchFamily="18" charset="0"/>
                          </a:rPr>
                          <m:t>+</m:t>
                        </m:r>
                        <m:r>
                          <a:rPr lang="en-IN" sz="2400" b="0" i="1" smtClean="0">
                            <a:latin typeface="Cambria Math" panose="02040503050406030204" pitchFamily="18" charset="0"/>
                          </a:rPr>
                          <m:t>𝐹𝑃</m:t>
                        </m:r>
                      </m:den>
                    </m:f>
                  </m:oMath>
                </a14:m>
                <a:endParaRPr lang="en-IN" sz="2400" dirty="0"/>
              </a:p>
            </p:txBody>
          </p:sp>
        </mc:Choice>
        <mc:Fallback xmlns="">
          <p:sp>
            <p:nvSpPr>
              <p:cNvPr id="12" name="TextBox 11">
                <a:extLst>
                  <a:ext uri="{FF2B5EF4-FFF2-40B4-BE49-F238E27FC236}">
                    <a16:creationId xmlns:a16="http://schemas.microsoft.com/office/drawing/2014/main" id="{BE3B08B0-3CCD-457F-71C8-2D8AF9688023}"/>
                  </a:ext>
                </a:extLst>
              </p:cNvPr>
              <p:cNvSpPr txBox="1">
                <a:spLocks noRot="1" noChangeAspect="1" noMove="1" noResize="1" noEditPoints="1" noAdjustHandles="1" noChangeArrowheads="1" noChangeShapeType="1" noTextEdit="1"/>
              </p:cNvSpPr>
              <p:nvPr/>
            </p:nvSpPr>
            <p:spPr>
              <a:xfrm>
                <a:off x="747132" y="5184526"/>
                <a:ext cx="7437862" cy="616707"/>
              </a:xfrm>
              <a:prstGeom prst="rect">
                <a:avLst/>
              </a:prstGeom>
              <a:blipFill>
                <a:blip r:embed="rId6"/>
                <a:stretch>
                  <a:fillRect l="-1311" b="-8824"/>
                </a:stretch>
              </a:blipFill>
            </p:spPr>
            <p:txBody>
              <a:bodyPr/>
              <a:lstStyle/>
              <a:p>
                <a:r>
                  <a:rPr lang="en-IN">
                    <a:noFill/>
                  </a:rPr>
                  <a:t> </a:t>
                </a:r>
              </a:p>
            </p:txBody>
          </p:sp>
        </mc:Fallback>
      </mc:AlternateContent>
    </p:spTree>
    <p:extLst>
      <p:ext uri="{BB962C8B-B14F-4D97-AF65-F5344CB8AC3E}">
        <p14:creationId xmlns:p14="http://schemas.microsoft.com/office/powerpoint/2010/main" val="3261527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Text 1"/>
          <p:cNvSpPr/>
          <p:nvPr/>
        </p:nvSpPr>
        <p:spPr>
          <a:xfrm>
            <a:off x="6319599" y="1480661"/>
            <a:ext cx="7477601" cy="2874645"/>
          </a:xfrm>
          <a:prstGeom prst="rect">
            <a:avLst/>
          </a:prstGeom>
          <a:noFill/>
          <a:ln/>
        </p:spPr>
        <p:txBody>
          <a:bodyPr wrap="square" rtlCol="0" anchor="t"/>
          <a:lstStyle/>
          <a:p>
            <a:pPr marL="0" indent="0">
              <a:lnSpc>
                <a:spcPts val="7545"/>
              </a:lnSpc>
              <a:buNone/>
            </a:pPr>
            <a:r>
              <a:rPr lang="en-US" sz="6036" dirty="0">
                <a:solidFill>
                  <a:srgbClr val="B380FF"/>
                </a:solidFill>
                <a:latin typeface="Sora" pitchFamily="34" charset="0"/>
                <a:ea typeface="Sora" pitchFamily="34" charset="-122"/>
                <a:cs typeface="Sora" pitchFamily="34" charset="-120"/>
              </a:rPr>
              <a:t>Introduction to Machine Learning Models</a:t>
            </a:r>
            <a:endParaRPr lang="en-US" sz="6036" dirty="0"/>
          </a:p>
        </p:txBody>
      </p:sp>
      <p:sp>
        <p:nvSpPr>
          <p:cNvPr id="6" name="Text 2"/>
          <p:cNvSpPr/>
          <p:nvPr/>
        </p:nvSpPr>
        <p:spPr>
          <a:xfrm>
            <a:off x="6319599" y="4688562"/>
            <a:ext cx="7477601" cy="1421606"/>
          </a:xfrm>
          <a:prstGeom prst="rect">
            <a:avLst/>
          </a:prstGeom>
          <a:noFill/>
          <a:ln/>
        </p:spPr>
        <p:txBody>
          <a:bodyPr wrap="squar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Machine learning is a rapidly evolving field that has revolutionized the way we approach problem-solving. This presentation will explore four key machine learning algorithms - ID3, C4.5, CART, and KNN - and their unique applications and strengths.</a:t>
            </a:r>
            <a:endParaRPr lang="en-US" sz="1750" dirty="0"/>
          </a:p>
        </p:txBody>
      </p:sp>
      <p:sp>
        <p:nvSpPr>
          <p:cNvPr id="8" name="Text 4"/>
          <p:cNvSpPr/>
          <p:nvPr/>
        </p:nvSpPr>
        <p:spPr>
          <a:xfrm>
            <a:off x="6406991" y="6481286"/>
            <a:ext cx="180618" cy="146328"/>
          </a:xfrm>
          <a:prstGeom prst="rect">
            <a:avLst/>
          </a:prstGeom>
          <a:noFill/>
          <a:ln/>
        </p:spPr>
        <p:txBody>
          <a:bodyPr wrap="none" rtlCol="0" anchor="t"/>
          <a:lstStyle/>
          <a:p>
            <a:pPr marL="0" indent="0" algn="ctr">
              <a:lnSpc>
                <a:spcPts val="1152"/>
              </a:lnSpc>
              <a:buNone/>
            </a:pPr>
            <a:r>
              <a:rPr lang="en-US" sz="1152" dirty="0">
                <a:solidFill>
                  <a:srgbClr val="3C3838"/>
                </a:solidFill>
                <a:latin typeface="Noto Sans TC" pitchFamily="34" charset="0"/>
                <a:ea typeface="Noto Sans TC" pitchFamily="34" charset="-122"/>
                <a:cs typeface="Noto Sans TC" pitchFamily="34" charset="-120"/>
              </a:rPr>
              <a:t>Aa</a:t>
            </a:r>
            <a:endParaRPr lang="en-US" sz="1152" dirty="0"/>
          </a:p>
        </p:txBody>
      </p:sp>
      <p:sp>
        <p:nvSpPr>
          <p:cNvPr id="9" name="Text 5"/>
          <p:cNvSpPr/>
          <p:nvPr/>
        </p:nvSpPr>
        <p:spPr>
          <a:xfrm>
            <a:off x="6786086" y="6360081"/>
            <a:ext cx="1913334" cy="388858"/>
          </a:xfrm>
          <a:prstGeom prst="rect">
            <a:avLst/>
          </a:prstGeom>
          <a:noFill/>
          <a:ln/>
        </p:spPr>
        <p:txBody>
          <a:bodyPr wrap="none" rtlCol="0" anchor="t"/>
          <a:lstStyle/>
          <a:p>
            <a:pPr marL="0" indent="0" algn="l">
              <a:lnSpc>
                <a:spcPts val="3062"/>
              </a:lnSpc>
              <a:buNone/>
            </a:pPr>
            <a:endParaRPr lang="en-US" sz="2187" dirty="0"/>
          </a:p>
        </p:txBody>
      </p:sp>
      <p:pic>
        <p:nvPicPr>
          <p:cNvPr id="12" name="Picture 11">
            <a:extLst>
              <a:ext uri="{FF2B5EF4-FFF2-40B4-BE49-F238E27FC236}">
                <a16:creationId xmlns:a16="http://schemas.microsoft.com/office/drawing/2014/main" id="{240F430E-50E1-C4E4-35B1-76D2886BEBC5}"/>
              </a:ext>
            </a:extLst>
          </p:cNvPr>
          <p:cNvPicPr>
            <a:picLocks noChangeAspect="1"/>
          </p:cNvPicPr>
          <p:nvPr/>
        </p:nvPicPr>
        <p:blipFill>
          <a:blip r:embed="rId4"/>
          <a:stretch>
            <a:fillRect/>
          </a:stretch>
        </p:blipFill>
        <p:spPr>
          <a:xfrm>
            <a:off x="178420" y="181392"/>
            <a:ext cx="5395371" cy="786681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7070C">
              <a:alpha val="80000"/>
            </a:srgbClr>
          </a:solidFill>
          <a:ln/>
        </p:spPr>
      </p:sp>
      <p:sp>
        <p:nvSpPr>
          <p:cNvPr id="6" name="Text 2"/>
          <p:cNvSpPr/>
          <p:nvPr/>
        </p:nvSpPr>
        <p:spPr>
          <a:xfrm>
            <a:off x="2037993" y="1717000"/>
            <a:ext cx="7164467" cy="694373"/>
          </a:xfrm>
          <a:prstGeom prst="rect">
            <a:avLst/>
          </a:prstGeom>
          <a:noFill/>
          <a:ln/>
        </p:spPr>
        <p:txBody>
          <a:bodyPr wrap="none" rtlCol="0" anchor="t"/>
          <a:lstStyle/>
          <a:p>
            <a:pPr marL="0" indent="0">
              <a:lnSpc>
                <a:spcPts val="5468"/>
              </a:lnSpc>
              <a:buNone/>
            </a:pPr>
            <a:r>
              <a:rPr lang="en-US" sz="4374" dirty="0">
                <a:solidFill>
                  <a:srgbClr val="B380FF"/>
                </a:solidFill>
                <a:latin typeface="Sora" pitchFamily="34" charset="0"/>
                <a:ea typeface="Sora" pitchFamily="34" charset="-122"/>
                <a:cs typeface="Sora" pitchFamily="34" charset="-120"/>
              </a:rPr>
              <a:t>Decision Tree Algorithms</a:t>
            </a:r>
            <a:endParaRPr lang="en-US" sz="4374" dirty="0"/>
          </a:p>
        </p:txBody>
      </p:sp>
      <p:sp>
        <p:nvSpPr>
          <p:cNvPr id="7" name="Shape 3"/>
          <p:cNvSpPr/>
          <p:nvPr/>
        </p:nvSpPr>
        <p:spPr>
          <a:xfrm>
            <a:off x="2037993" y="2744629"/>
            <a:ext cx="3370064" cy="3767971"/>
          </a:xfrm>
          <a:prstGeom prst="roundRect">
            <a:avLst>
              <a:gd name="adj" fmla="val 1978"/>
            </a:avLst>
          </a:prstGeom>
          <a:solidFill>
            <a:srgbClr val="1A1A21"/>
          </a:solidFill>
          <a:ln/>
        </p:spPr>
      </p:sp>
      <p:sp>
        <p:nvSpPr>
          <p:cNvPr id="8" name="Text 4"/>
          <p:cNvSpPr/>
          <p:nvPr/>
        </p:nvSpPr>
        <p:spPr>
          <a:xfrm>
            <a:off x="2260163" y="2966799"/>
            <a:ext cx="2777490" cy="347186"/>
          </a:xfrm>
          <a:prstGeom prst="rect">
            <a:avLst/>
          </a:prstGeom>
          <a:noFill/>
          <a:ln/>
        </p:spPr>
        <p:txBody>
          <a:bodyPr wrap="non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ID3 Algorithm</a:t>
            </a:r>
            <a:endParaRPr lang="en-US" sz="2187" dirty="0"/>
          </a:p>
        </p:txBody>
      </p:sp>
      <p:sp>
        <p:nvSpPr>
          <p:cNvPr id="9" name="Text 5"/>
          <p:cNvSpPr/>
          <p:nvPr/>
        </p:nvSpPr>
        <p:spPr>
          <a:xfrm>
            <a:off x="2260163" y="3447217"/>
            <a:ext cx="2925723" cy="2487811"/>
          </a:xfrm>
          <a:prstGeom prst="rect">
            <a:avLst/>
          </a:prstGeom>
          <a:noFill/>
          <a:ln/>
        </p:spPr>
        <p:txBody>
          <a:bodyPr wrap="squar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The ID3 (Iterative Dichotomiser 3) algorithm is a popular decision tree learning algorithm that uses information gain to select the most informative feature at each node.</a:t>
            </a:r>
            <a:endParaRPr lang="en-US" sz="1750" dirty="0"/>
          </a:p>
        </p:txBody>
      </p:sp>
      <p:sp>
        <p:nvSpPr>
          <p:cNvPr id="10" name="Shape 6"/>
          <p:cNvSpPr/>
          <p:nvPr/>
        </p:nvSpPr>
        <p:spPr>
          <a:xfrm>
            <a:off x="5630228" y="2744629"/>
            <a:ext cx="3370064" cy="3767971"/>
          </a:xfrm>
          <a:prstGeom prst="roundRect">
            <a:avLst>
              <a:gd name="adj" fmla="val 1978"/>
            </a:avLst>
          </a:prstGeom>
          <a:solidFill>
            <a:srgbClr val="1A1A21"/>
          </a:solidFill>
          <a:ln/>
        </p:spPr>
      </p:sp>
      <p:sp>
        <p:nvSpPr>
          <p:cNvPr id="11" name="Text 7"/>
          <p:cNvSpPr/>
          <p:nvPr/>
        </p:nvSpPr>
        <p:spPr>
          <a:xfrm>
            <a:off x="5852398" y="2966799"/>
            <a:ext cx="2777490" cy="347186"/>
          </a:xfrm>
          <a:prstGeom prst="rect">
            <a:avLst/>
          </a:prstGeom>
          <a:noFill/>
          <a:ln/>
        </p:spPr>
        <p:txBody>
          <a:bodyPr wrap="non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C4.5 Algorithm</a:t>
            </a:r>
            <a:endParaRPr lang="en-US" sz="2187" dirty="0"/>
          </a:p>
        </p:txBody>
      </p:sp>
      <p:sp>
        <p:nvSpPr>
          <p:cNvPr id="12" name="Text 8"/>
          <p:cNvSpPr/>
          <p:nvPr/>
        </p:nvSpPr>
        <p:spPr>
          <a:xfrm>
            <a:off x="5852398" y="3447217"/>
            <a:ext cx="2925723" cy="2843213"/>
          </a:xfrm>
          <a:prstGeom prst="rect">
            <a:avLst/>
          </a:prstGeom>
          <a:noFill/>
          <a:ln/>
        </p:spPr>
        <p:txBody>
          <a:bodyPr wrap="squar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C4.5 is an extension of the ID3 algorithm that addresses some of its limitations, such as handling continuous and missing values, and pruning the decision tree to improve generalization.</a:t>
            </a:r>
            <a:endParaRPr lang="en-US" sz="1750" dirty="0"/>
          </a:p>
        </p:txBody>
      </p:sp>
      <p:sp>
        <p:nvSpPr>
          <p:cNvPr id="13" name="Shape 9"/>
          <p:cNvSpPr/>
          <p:nvPr/>
        </p:nvSpPr>
        <p:spPr>
          <a:xfrm>
            <a:off x="9222462" y="2744629"/>
            <a:ext cx="3370064" cy="3767971"/>
          </a:xfrm>
          <a:prstGeom prst="roundRect">
            <a:avLst>
              <a:gd name="adj" fmla="val 1978"/>
            </a:avLst>
          </a:prstGeom>
          <a:solidFill>
            <a:srgbClr val="1A1A21"/>
          </a:solidFill>
          <a:ln/>
        </p:spPr>
      </p:sp>
      <p:sp>
        <p:nvSpPr>
          <p:cNvPr id="14" name="Text 10"/>
          <p:cNvSpPr/>
          <p:nvPr/>
        </p:nvSpPr>
        <p:spPr>
          <a:xfrm>
            <a:off x="9444633" y="2966799"/>
            <a:ext cx="2777490" cy="347186"/>
          </a:xfrm>
          <a:prstGeom prst="rect">
            <a:avLst/>
          </a:prstGeom>
          <a:noFill/>
          <a:ln/>
        </p:spPr>
        <p:txBody>
          <a:bodyPr wrap="non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CART Algorithm</a:t>
            </a:r>
            <a:endParaRPr lang="en-US" sz="2187" dirty="0"/>
          </a:p>
        </p:txBody>
      </p:sp>
      <p:sp>
        <p:nvSpPr>
          <p:cNvPr id="15" name="Text 11"/>
          <p:cNvSpPr/>
          <p:nvPr/>
        </p:nvSpPr>
        <p:spPr>
          <a:xfrm>
            <a:off x="9444633" y="3447217"/>
            <a:ext cx="2925723" cy="2843213"/>
          </a:xfrm>
          <a:prstGeom prst="rect">
            <a:avLst/>
          </a:prstGeom>
          <a:noFill/>
          <a:ln/>
        </p:spPr>
        <p:txBody>
          <a:bodyPr wrap="squar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The Classification and Regression Tree (CART) algorithm is a decision tree learning method that can be used for both classification and regression tasks, offering flexibility in problem-solving.</a:t>
            </a:r>
            <a:endParaRPr lang="en-US" sz="17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
        <p:nvSpPr>
          <p:cNvPr id="5" name="Text 1"/>
          <p:cNvSpPr/>
          <p:nvPr/>
        </p:nvSpPr>
        <p:spPr>
          <a:xfrm>
            <a:off x="833199" y="925473"/>
            <a:ext cx="5554980" cy="694373"/>
          </a:xfrm>
          <a:prstGeom prst="rect">
            <a:avLst/>
          </a:prstGeom>
          <a:noFill/>
          <a:ln/>
        </p:spPr>
        <p:txBody>
          <a:bodyPr wrap="none" rtlCol="0" anchor="t"/>
          <a:lstStyle/>
          <a:p>
            <a:pPr marL="0" indent="0">
              <a:lnSpc>
                <a:spcPts val="5468"/>
              </a:lnSpc>
              <a:buNone/>
            </a:pPr>
            <a:r>
              <a:rPr lang="en-US" sz="4374" dirty="0">
                <a:solidFill>
                  <a:srgbClr val="B380FF"/>
                </a:solidFill>
                <a:latin typeface="Sora" pitchFamily="34" charset="0"/>
                <a:ea typeface="Sora" pitchFamily="34" charset="-122"/>
                <a:cs typeface="Sora" pitchFamily="34" charset="-120"/>
              </a:rPr>
              <a:t>ID3 Algorithm</a:t>
            </a:r>
            <a:endParaRPr lang="en-US" sz="4374" dirty="0"/>
          </a:p>
        </p:txBody>
      </p:sp>
      <p:sp>
        <p:nvSpPr>
          <p:cNvPr id="6" name="Shape 2"/>
          <p:cNvSpPr/>
          <p:nvPr/>
        </p:nvSpPr>
        <p:spPr>
          <a:xfrm>
            <a:off x="1152644" y="1953101"/>
            <a:ext cx="27742" cy="5351026"/>
          </a:xfrm>
          <a:prstGeom prst="rect">
            <a:avLst/>
          </a:prstGeom>
          <a:solidFill>
            <a:srgbClr val="B380FF"/>
          </a:solidFill>
          <a:ln/>
        </p:spPr>
      </p:sp>
      <p:sp>
        <p:nvSpPr>
          <p:cNvPr id="7" name="Shape 3"/>
          <p:cNvSpPr/>
          <p:nvPr/>
        </p:nvSpPr>
        <p:spPr>
          <a:xfrm>
            <a:off x="1416427" y="2362736"/>
            <a:ext cx="777597" cy="27742"/>
          </a:xfrm>
          <a:prstGeom prst="rect">
            <a:avLst/>
          </a:prstGeom>
          <a:solidFill>
            <a:srgbClr val="B380FF"/>
          </a:solidFill>
          <a:ln/>
        </p:spPr>
      </p:sp>
      <p:sp>
        <p:nvSpPr>
          <p:cNvPr id="8" name="Shape 4"/>
          <p:cNvSpPr/>
          <p:nvPr/>
        </p:nvSpPr>
        <p:spPr>
          <a:xfrm>
            <a:off x="916484" y="2126694"/>
            <a:ext cx="499943" cy="499943"/>
          </a:xfrm>
          <a:prstGeom prst="roundRect">
            <a:avLst>
              <a:gd name="adj" fmla="val 13333"/>
            </a:avLst>
          </a:prstGeom>
          <a:solidFill>
            <a:srgbClr val="1A1A21"/>
          </a:solidFill>
          <a:ln/>
        </p:spPr>
      </p:sp>
      <p:sp>
        <p:nvSpPr>
          <p:cNvPr id="9" name="Text 5"/>
          <p:cNvSpPr/>
          <p:nvPr/>
        </p:nvSpPr>
        <p:spPr>
          <a:xfrm>
            <a:off x="1095911" y="2168366"/>
            <a:ext cx="140970" cy="416481"/>
          </a:xfrm>
          <a:prstGeom prst="rect">
            <a:avLst/>
          </a:prstGeom>
          <a:noFill/>
          <a:ln/>
        </p:spPr>
        <p:txBody>
          <a:bodyPr wrap="none" rtlCol="0" anchor="t"/>
          <a:lstStyle/>
          <a:p>
            <a:pPr marL="0" indent="0" algn="ctr">
              <a:lnSpc>
                <a:spcPts val="3281"/>
              </a:lnSpc>
              <a:buNone/>
            </a:pPr>
            <a:r>
              <a:rPr lang="en-US" sz="2624" dirty="0">
                <a:solidFill>
                  <a:srgbClr val="B380FF"/>
                </a:solidFill>
                <a:latin typeface="Sora" pitchFamily="34" charset="0"/>
                <a:ea typeface="Sora" pitchFamily="34" charset="-122"/>
                <a:cs typeface="Sora" pitchFamily="34" charset="-120"/>
              </a:rPr>
              <a:t>1</a:t>
            </a:r>
            <a:endParaRPr lang="en-US" sz="2624" dirty="0"/>
          </a:p>
        </p:txBody>
      </p:sp>
      <p:sp>
        <p:nvSpPr>
          <p:cNvPr id="10" name="Text 6"/>
          <p:cNvSpPr/>
          <p:nvPr/>
        </p:nvSpPr>
        <p:spPr>
          <a:xfrm>
            <a:off x="2388513" y="2175272"/>
            <a:ext cx="2777490" cy="347186"/>
          </a:xfrm>
          <a:prstGeom prst="rect">
            <a:avLst/>
          </a:prstGeom>
          <a:noFill/>
          <a:ln/>
        </p:spPr>
        <p:txBody>
          <a:bodyPr wrap="none" rtlCol="0" anchor="t"/>
          <a:lstStyle/>
          <a:p>
            <a:pPr marL="0" indent="0" algn="l">
              <a:lnSpc>
                <a:spcPts val="2734"/>
              </a:lnSpc>
              <a:buNone/>
            </a:pPr>
            <a:r>
              <a:rPr lang="en-US" sz="2187" dirty="0">
                <a:solidFill>
                  <a:srgbClr val="B380FF"/>
                </a:solidFill>
                <a:latin typeface="Sora" pitchFamily="34" charset="0"/>
                <a:ea typeface="Sora" pitchFamily="34" charset="-122"/>
                <a:cs typeface="Sora" pitchFamily="34" charset="-120"/>
              </a:rPr>
              <a:t>Information Gain</a:t>
            </a:r>
            <a:endParaRPr lang="en-US" sz="2187" dirty="0"/>
          </a:p>
        </p:txBody>
      </p:sp>
      <p:sp>
        <p:nvSpPr>
          <p:cNvPr id="11" name="Text 7"/>
          <p:cNvSpPr/>
          <p:nvPr/>
        </p:nvSpPr>
        <p:spPr>
          <a:xfrm>
            <a:off x="2388513" y="2655689"/>
            <a:ext cx="7751088" cy="710803"/>
          </a:xfrm>
          <a:prstGeom prst="rect">
            <a:avLst/>
          </a:prstGeom>
          <a:noFill/>
          <a:ln/>
        </p:spPr>
        <p:txBody>
          <a:bodyPr wrap="square" rtlCol="0" anchor="t"/>
          <a:lstStyle/>
          <a:p>
            <a:pPr marL="0" indent="0" algn="l">
              <a:lnSpc>
                <a:spcPts val="2799"/>
              </a:lnSpc>
              <a:buNone/>
            </a:pPr>
            <a:r>
              <a:rPr lang="en-US" sz="1750" dirty="0">
                <a:solidFill>
                  <a:srgbClr val="E0D6DE"/>
                </a:solidFill>
                <a:latin typeface="Noto Sans TC" pitchFamily="34" charset="0"/>
                <a:ea typeface="Noto Sans TC" pitchFamily="34" charset="-122"/>
                <a:cs typeface="Noto Sans TC" pitchFamily="34" charset="-120"/>
              </a:rPr>
              <a:t>The ID3 algorithm selects the feature that provides the highest information gain at each node, ensuring the most informative split.</a:t>
            </a:r>
            <a:endParaRPr lang="en-US" sz="1750" dirty="0"/>
          </a:p>
        </p:txBody>
      </p:sp>
      <p:sp>
        <p:nvSpPr>
          <p:cNvPr id="12" name="Shape 8"/>
          <p:cNvSpPr/>
          <p:nvPr/>
        </p:nvSpPr>
        <p:spPr>
          <a:xfrm>
            <a:off x="1416427" y="4220468"/>
            <a:ext cx="777597" cy="27742"/>
          </a:xfrm>
          <a:prstGeom prst="rect">
            <a:avLst/>
          </a:prstGeom>
          <a:solidFill>
            <a:srgbClr val="B380FF"/>
          </a:solidFill>
          <a:ln/>
        </p:spPr>
      </p:sp>
      <p:sp>
        <p:nvSpPr>
          <p:cNvPr id="13" name="Shape 9"/>
          <p:cNvSpPr/>
          <p:nvPr/>
        </p:nvSpPr>
        <p:spPr>
          <a:xfrm>
            <a:off x="916484" y="3984427"/>
            <a:ext cx="499943" cy="499943"/>
          </a:xfrm>
          <a:prstGeom prst="roundRect">
            <a:avLst>
              <a:gd name="adj" fmla="val 13333"/>
            </a:avLst>
          </a:prstGeom>
          <a:solidFill>
            <a:srgbClr val="1A1A21"/>
          </a:solidFill>
          <a:ln/>
        </p:spPr>
      </p:sp>
      <p:sp>
        <p:nvSpPr>
          <p:cNvPr id="14" name="Text 10"/>
          <p:cNvSpPr/>
          <p:nvPr/>
        </p:nvSpPr>
        <p:spPr>
          <a:xfrm>
            <a:off x="1062573" y="4026098"/>
            <a:ext cx="207645" cy="416481"/>
          </a:xfrm>
          <a:prstGeom prst="rect">
            <a:avLst/>
          </a:prstGeom>
          <a:noFill/>
          <a:ln/>
        </p:spPr>
        <p:txBody>
          <a:bodyPr wrap="none" rtlCol="0" anchor="t"/>
          <a:lstStyle/>
          <a:p>
            <a:pPr marL="0" indent="0" algn="ctr">
              <a:lnSpc>
                <a:spcPts val="3281"/>
              </a:lnSpc>
              <a:buNone/>
            </a:pPr>
            <a:r>
              <a:rPr lang="en-US" sz="2624" dirty="0">
                <a:solidFill>
                  <a:srgbClr val="B380FF"/>
                </a:solidFill>
                <a:latin typeface="Sora" pitchFamily="34" charset="0"/>
                <a:ea typeface="Sora" pitchFamily="34" charset="-122"/>
                <a:cs typeface="Sora" pitchFamily="34" charset="-120"/>
              </a:rPr>
              <a:t>2</a:t>
            </a:r>
            <a:endParaRPr lang="en-US" sz="2624" dirty="0"/>
          </a:p>
        </p:txBody>
      </p:sp>
      <p:sp>
        <p:nvSpPr>
          <p:cNvPr id="15" name="Text 11"/>
          <p:cNvSpPr/>
          <p:nvPr/>
        </p:nvSpPr>
        <p:spPr>
          <a:xfrm>
            <a:off x="2388513" y="4033004"/>
            <a:ext cx="3146941" cy="347186"/>
          </a:xfrm>
          <a:prstGeom prst="rect">
            <a:avLst/>
          </a:prstGeom>
          <a:noFill/>
          <a:ln/>
        </p:spPr>
        <p:txBody>
          <a:bodyPr wrap="none" rtlCol="0" anchor="t"/>
          <a:lstStyle/>
          <a:p>
            <a:pPr marL="0" indent="0" algn="l">
              <a:lnSpc>
                <a:spcPts val="2734"/>
              </a:lnSpc>
              <a:buNone/>
            </a:pPr>
            <a:r>
              <a:rPr lang="en-US" sz="2187" dirty="0">
                <a:solidFill>
                  <a:srgbClr val="B380FF"/>
                </a:solidFill>
                <a:latin typeface="Sora" pitchFamily="34" charset="0"/>
                <a:ea typeface="Sora" pitchFamily="34" charset="-122"/>
                <a:cs typeface="Sora" pitchFamily="34" charset="-120"/>
              </a:rPr>
              <a:t>Recursive Partitioning</a:t>
            </a:r>
            <a:endParaRPr lang="en-US" sz="2187" dirty="0"/>
          </a:p>
        </p:txBody>
      </p:sp>
      <p:sp>
        <p:nvSpPr>
          <p:cNvPr id="16" name="Text 12"/>
          <p:cNvSpPr/>
          <p:nvPr/>
        </p:nvSpPr>
        <p:spPr>
          <a:xfrm>
            <a:off x="2388513" y="4513421"/>
            <a:ext cx="7751088" cy="710803"/>
          </a:xfrm>
          <a:prstGeom prst="rect">
            <a:avLst/>
          </a:prstGeom>
          <a:noFill/>
          <a:ln/>
        </p:spPr>
        <p:txBody>
          <a:bodyPr wrap="square" rtlCol="0" anchor="t"/>
          <a:lstStyle/>
          <a:p>
            <a:pPr marL="0" indent="0" algn="l">
              <a:lnSpc>
                <a:spcPts val="2799"/>
              </a:lnSpc>
              <a:buNone/>
            </a:pPr>
            <a:r>
              <a:rPr lang="en-US" sz="1750" dirty="0">
                <a:solidFill>
                  <a:srgbClr val="E0D6DE"/>
                </a:solidFill>
                <a:latin typeface="Noto Sans TC" pitchFamily="34" charset="0"/>
                <a:ea typeface="Noto Sans TC" pitchFamily="34" charset="-122"/>
                <a:cs typeface="Noto Sans TC" pitchFamily="34" charset="-120"/>
              </a:rPr>
              <a:t>The algorithm recursively partitions the data, creating a hierarchical decision tree that can accurately classify new instances.</a:t>
            </a:r>
            <a:endParaRPr lang="en-US" sz="1750" dirty="0"/>
          </a:p>
        </p:txBody>
      </p:sp>
      <p:sp>
        <p:nvSpPr>
          <p:cNvPr id="17" name="Shape 13"/>
          <p:cNvSpPr/>
          <p:nvPr/>
        </p:nvSpPr>
        <p:spPr>
          <a:xfrm>
            <a:off x="1416427" y="6078200"/>
            <a:ext cx="777597" cy="27742"/>
          </a:xfrm>
          <a:prstGeom prst="rect">
            <a:avLst/>
          </a:prstGeom>
          <a:solidFill>
            <a:srgbClr val="B380FF"/>
          </a:solidFill>
          <a:ln/>
        </p:spPr>
      </p:sp>
      <p:sp>
        <p:nvSpPr>
          <p:cNvPr id="18" name="Shape 14"/>
          <p:cNvSpPr/>
          <p:nvPr/>
        </p:nvSpPr>
        <p:spPr>
          <a:xfrm>
            <a:off x="916484" y="5842159"/>
            <a:ext cx="499943" cy="499943"/>
          </a:xfrm>
          <a:prstGeom prst="roundRect">
            <a:avLst>
              <a:gd name="adj" fmla="val 13333"/>
            </a:avLst>
          </a:prstGeom>
          <a:solidFill>
            <a:srgbClr val="1A1A21"/>
          </a:solidFill>
          <a:ln/>
        </p:spPr>
      </p:sp>
      <p:sp>
        <p:nvSpPr>
          <p:cNvPr id="19" name="Text 15"/>
          <p:cNvSpPr/>
          <p:nvPr/>
        </p:nvSpPr>
        <p:spPr>
          <a:xfrm>
            <a:off x="1063050" y="5883831"/>
            <a:ext cx="206693" cy="416481"/>
          </a:xfrm>
          <a:prstGeom prst="rect">
            <a:avLst/>
          </a:prstGeom>
          <a:noFill/>
          <a:ln/>
        </p:spPr>
        <p:txBody>
          <a:bodyPr wrap="none" rtlCol="0" anchor="t"/>
          <a:lstStyle/>
          <a:p>
            <a:pPr marL="0" indent="0" algn="ctr">
              <a:lnSpc>
                <a:spcPts val="3281"/>
              </a:lnSpc>
              <a:buNone/>
            </a:pPr>
            <a:r>
              <a:rPr lang="en-US" sz="2624" dirty="0">
                <a:solidFill>
                  <a:srgbClr val="B380FF"/>
                </a:solidFill>
                <a:latin typeface="Sora" pitchFamily="34" charset="0"/>
                <a:ea typeface="Sora" pitchFamily="34" charset="-122"/>
                <a:cs typeface="Sora" pitchFamily="34" charset="-120"/>
              </a:rPr>
              <a:t>3</a:t>
            </a:r>
            <a:endParaRPr lang="en-US" sz="2624" dirty="0"/>
          </a:p>
        </p:txBody>
      </p:sp>
      <p:sp>
        <p:nvSpPr>
          <p:cNvPr id="20" name="Text 16"/>
          <p:cNvSpPr/>
          <p:nvPr/>
        </p:nvSpPr>
        <p:spPr>
          <a:xfrm>
            <a:off x="2388513" y="5890736"/>
            <a:ext cx="3016806" cy="347186"/>
          </a:xfrm>
          <a:prstGeom prst="rect">
            <a:avLst/>
          </a:prstGeom>
          <a:noFill/>
          <a:ln/>
        </p:spPr>
        <p:txBody>
          <a:bodyPr wrap="none" rtlCol="0" anchor="t"/>
          <a:lstStyle/>
          <a:p>
            <a:pPr marL="0" indent="0" algn="l">
              <a:lnSpc>
                <a:spcPts val="2734"/>
              </a:lnSpc>
              <a:buNone/>
            </a:pPr>
            <a:r>
              <a:rPr lang="en-US" sz="2187" dirty="0">
                <a:solidFill>
                  <a:srgbClr val="B380FF"/>
                </a:solidFill>
                <a:latin typeface="Sora" pitchFamily="34" charset="0"/>
                <a:ea typeface="Sora" pitchFamily="34" charset="-122"/>
                <a:cs typeface="Sora" pitchFamily="34" charset="-120"/>
              </a:rPr>
              <a:t>Entropy Minimization</a:t>
            </a:r>
            <a:endParaRPr lang="en-US" sz="2187" dirty="0"/>
          </a:p>
        </p:txBody>
      </p:sp>
      <p:sp>
        <p:nvSpPr>
          <p:cNvPr id="21" name="Text 17"/>
          <p:cNvSpPr/>
          <p:nvPr/>
        </p:nvSpPr>
        <p:spPr>
          <a:xfrm>
            <a:off x="2388513" y="6371153"/>
            <a:ext cx="7751088" cy="710803"/>
          </a:xfrm>
          <a:prstGeom prst="rect">
            <a:avLst/>
          </a:prstGeom>
          <a:noFill/>
          <a:ln/>
        </p:spPr>
        <p:txBody>
          <a:bodyPr wrap="square" rtlCol="0" anchor="t"/>
          <a:lstStyle/>
          <a:p>
            <a:pPr marL="0" indent="0" algn="l">
              <a:lnSpc>
                <a:spcPts val="2799"/>
              </a:lnSpc>
              <a:buNone/>
            </a:pPr>
            <a:r>
              <a:rPr lang="en-US" sz="1750" dirty="0">
                <a:solidFill>
                  <a:srgbClr val="E0D6DE"/>
                </a:solidFill>
                <a:latin typeface="Noto Sans TC" pitchFamily="34" charset="0"/>
                <a:ea typeface="Noto Sans TC" pitchFamily="34" charset="-122"/>
                <a:cs typeface="Noto Sans TC" pitchFamily="34" charset="-120"/>
              </a:rPr>
              <a:t>ID3 aims to minimize the entropy (or uncertainty) of the resulting tree, leading to a compact and efficient model.</a:t>
            </a:r>
            <a:endParaRPr lang="en-US" sz="17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235B0B-10DC-E748-89F6-18C90FEB631E}"/>
              </a:ext>
            </a:extLst>
          </p:cNvPr>
          <p:cNvSpPr txBox="1"/>
          <p:nvPr/>
        </p:nvSpPr>
        <p:spPr>
          <a:xfrm>
            <a:off x="3200400" y="393700"/>
            <a:ext cx="8229600" cy="369332"/>
          </a:xfrm>
          <a:prstGeom prst="rect">
            <a:avLst/>
          </a:prstGeom>
          <a:noFill/>
        </p:spPr>
        <p:txBody>
          <a:bodyPr wrap="square" rtlCol="0">
            <a:spAutoFit/>
          </a:bodyPr>
          <a:lstStyle/>
          <a:p>
            <a:pPr algn="ctr"/>
            <a:r>
              <a:rPr lang="en-US" dirty="0"/>
              <a:t>ID3 TREE</a:t>
            </a:r>
          </a:p>
        </p:txBody>
      </p:sp>
      <p:sp>
        <p:nvSpPr>
          <p:cNvPr id="3" name="TextBox 2">
            <a:extLst>
              <a:ext uri="{FF2B5EF4-FFF2-40B4-BE49-F238E27FC236}">
                <a16:creationId xmlns:a16="http://schemas.microsoft.com/office/drawing/2014/main" id="{0F085878-0788-9C43-A56A-EA2A658E0653}"/>
              </a:ext>
            </a:extLst>
          </p:cNvPr>
          <p:cNvSpPr txBox="1"/>
          <p:nvPr/>
        </p:nvSpPr>
        <p:spPr>
          <a:xfrm>
            <a:off x="1346200" y="1790700"/>
            <a:ext cx="184731" cy="369332"/>
          </a:xfrm>
          <a:prstGeom prst="rect">
            <a:avLst/>
          </a:prstGeom>
          <a:noFill/>
        </p:spPr>
        <p:txBody>
          <a:bodyPr wrap="none" rtlCol="0">
            <a:spAutoFit/>
          </a:bodyPr>
          <a:lstStyle/>
          <a:p>
            <a:endParaRPr lang="en-US" dirty="0"/>
          </a:p>
        </p:txBody>
      </p:sp>
      <p:pic>
        <p:nvPicPr>
          <p:cNvPr id="5" name="Picture 4">
            <a:extLst>
              <a:ext uri="{FF2B5EF4-FFF2-40B4-BE49-F238E27FC236}">
                <a16:creationId xmlns:a16="http://schemas.microsoft.com/office/drawing/2014/main" id="{9AAD0390-D2F6-834C-A495-2FF395B63091}"/>
              </a:ext>
            </a:extLst>
          </p:cNvPr>
          <p:cNvPicPr>
            <a:picLocks noChangeAspect="1"/>
          </p:cNvPicPr>
          <p:nvPr/>
        </p:nvPicPr>
        <p:blipFill>
          <a:blip r:embed="rId2"/>
          <a:stretch>
            <a:fillRect/>
          </a:stretch>
        </p:blipFill>
        <p:spPr>
          <a:xfrm>
            <a:off x="1438565" y="1052423"/>
            <a:ext cx="8572499" cy="6124754"/>
          </a:xfrm>
          <a:prstGeom prst="rect">
            <a:avLst/>
          </a:prstGeom>
        </p:spPr>
      </p:pic>
      <p:sp>
        <p:nvSpPr>
          <p:cNvPr id="6" name="TextBox 5">
            <a:extLst>
              <a:ext uri="{FF2B5EF4-FFF2-40B4-BE49-F238E27FC236}">
                <a16:creationId xmlns:a16="http://schemas.microsoft.com/office/drawing/2014/main" id="{EEFD53FB-798E-3442-9C6F-A76A5B23CD93}"/>
              </a:ext>
            </a:extLst>
          </p:cNvPr>
          <p:cNvSpPr txBox="1"/>
          <p:nvPr/>
        </p:nvSpPr>
        <p:spPr>
          <a:xfrm>
            <a:off x="2311400" y="7835900"/>
            <a:ext cx="10512558" cy="369332"/>
          </a:xfrm>
          <a:prstGeom prst="rect">
            <a:avLst/>
          </a:prstGeom>
          <a:noFill/>
        </p:spPr>
        <p:txBody>
          <a:bodyPr wrap="none" rtlCol="0">
            <a:spAutoFit/>
          </a:bodyPr>
          <a:lstStyle/>
          <a:p>
            <a:r>
              <a:rPr lang="en-US" dirty="0"/>
              <a:t>Notebook link : </a:t>
            </a:r>
            <a:r>
              <a:rPr lang="en-US" dirty="0">
                <a:hlinkClick r:id="rId3"/>
              </a:rPr>
              <a:t>https://colab.research.google.com/drive/13r86rOJnmENV705-JglWd1Hlwpqpvlpu?usp=sharing</a:t>
            </a:r>
            <a:endParaRPr lang="en-US" dirty="0"/>
          </a:p>
        </p:txBody>
      </p:sp>
      <p:sp>
        <p:nvSpPr>
          <p:cNvPr id="7" name="TextBox 6">
            <a:extLst>
              <a:ext uri="{FF2B5EF4-FFF2-40B4-BE49-F238E27FC236}">
                <a16:creationId xmlns:a16="http://schemas.microsoft.com/office/drawing/2014/main" id="{56431DD9-1685-2F4E-AEBD-27EEEC804E0A}"/>
              </a:ext>
            </a:extLst>
          </p:cNvPr>
          <p:cNvSpPr txBox="1"/>
          <p:nvPr/>
        </p:nvSpPr>
        <p:spPr>
          <a:xfrm>
            <a:off x="9855200" y="2160032"/>
            <a:ext cx="3429000" cy="2585323"/>
          </a:xfrm>
          <a:prstGeom prst="rect">
            <a:avLst/>
          </a:prstGeom>
          <a:noFill/>
        </p:spPr>
        <p:txBody>
          <a:bodyPr wrap="square" rtlCol="0">
            <a:spAutoFit/>
          </a:bodyPr>
          <a:lstStyle/>
          <a:p>
            <a:r>
              <a:rPr lang="en-IN" b="0" i="0" dirty="0">
                <a:effectLst/>
                <a:latin typeface="Courier New" panose="02070309020205020404" pitchFamily="49" charset="0"/>
              </a:rPr>
              <a:t>Metrics for ID3: Accuracy: 0.9867986798679867 Precision: 0.9818181818181818 Recall: 0.9473684210526315 sensitivity: 0.9473684210526315</a:t>
            </a:r>
            <a:endParaRPr lang="en-US" dirty="0"/>
          </a:p>
        </p:txBody>
      </p:sp>
    </p:spTree>
    <p:extLst>
      <p:ext uri="{BB962C8B-B14F-4D97-AF65-F5344CB8AC3E}">
        <p14:creationId xmlns:p14="http://schemas.microsoft.com/office/powerpoint/2010/main" val="34580543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
        <p:nvSpPr>
          <p:cNvPr id="4" name="Text 1"/>
          <p:cNvSpPr/>
          <p:nvPr/>
        </p:nvSpPr>
        <p:spPr>
          <a:xfrm>
            <a:off x="2037993" y="1865471"/>
            <a:ext cx="5554980" cy="694373"/>
          </a:xfrm>
          <a:prstGeom prst="rect">
            <a:avLst/>
          </a:prstGeom>
          <a:noFill/>
          <a:ln/>
        </p:spPr>
        <p:txBody>
          <a:bodyPr wrap="none" rtlCol="0" anchor="t"/>
          <a:lstStyle/>
          <a:p>
            <a:pPr marL="0" indent="0">
              <a:lnSpc>
                <a:spcPts val="5468"/>
              </a:lnSpc>
              <a:buNone/>
            </a:pPr>
            <a:r>
              <a:rPr lang="en-US" sz="4374" dirty="0">
                <a:solidFill>
                  <a:srgbClr val="B380FF"/>
                </a:solidFill>
                <a:latin typeface="Sora" pitchFamily="34" charset="0"/>
                <a:ea typeface="Sora" pitchFamily="34" charset="-122"/>
                <a:cs typeface="Sora" pitchFamily="34" charset="-120"/>
              </a:rPr>
              <a:t>C4.5 Algorithm</a:t>
            </a:r>
            <a:endParaRPr lang="en-US" sz="4374" dirty="0"/>
          </a:p>
        </p:txBody>
      </p:sp>
      <p:sp>
        <p:nvSpPr>
          <p:cNvPr id="5" name="Text 2"/>
          <p:cNvSpPr/>
          <p:nvPr/>
        </p:nvSpPr>
        <p:spPr>
          <a:xfrm>
            <a:off x="2037993" y="3115270"/>
            <a:ext cx="3156347" cy="694373"/>
          </a:xfrm>
          <a:prstGeom prst="rect">
            <a:avLst/>
          </a:prstGeom>
          <a:noFill/>
          <a:ln/>
        </p:spPr>
        <p:txBody>
          <a:bodyPr wrap="squar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Handling Continuous Attributes</a:t>
            </a:r>
            <a:endParaRPr lang="en-US" sz="2187" dirty="0"/>
          </a:p>
        </p:txBody>
      </p:sp>
      <p:sp>
        <p:nvSpPr>
          <p:cNvPr id="6" name="Text 3"/>
          <p:cNvSpPr/>
          <p:nvPr/>
        </p:nvSpPr>
        <p:spPr>
          <a:xfrm>
            <a:off x="2037993" y="4031813"/>
            <a:ext cx="3156347" cy="1777008"/>
          </a:xfrm>
          <a:prstGeom prst="rect">
            <a:avLst/>
          </a:prstGeom>
          <a:noFill/>
          <a:ln/>
        </p:spPr>
        <p:txBody>
          <a:bodyPr wrap="squar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C4.5 can handle continuous attributes by dynamically determining the best split points, unlike ID3 which requires discretization.</a:t>
            </a:r>
            <a:endParaRPr lang="en-US" sz="1750" dirty="0"/>
          </a:p>
        </p:txBody>
      </p:sp>
      <p:sp>
        <p:nvSpPr>
          <p:cNvPr id="7" name="Text 4"/>
          <p:cNvSpPr/>
          <p:nvPr/>
        </p:nvSpPr>
        <p:spPr>
          <a:xfrm>
            <a:off x="5743932" y="3115270"/>
            <a:ext cx="3156347" cy="694373"/>
          </a:xfrm>
          <a:prstGeom prst="rect">
            <a:avLst/>
          </a:prstGeom>
          <a:noFill/>
          <a:ln/>
        </p:spPr>
        <p:txBody>
          <a:bodyPr wrap="squar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Pruning for Generalization</a:t>
            </a:r>
            <a:endParaRPr lang="en-US" sz="2187" dirty="0"/>
          </a:p>
        </p:txBody>
      </p:sp>
      <p:sp>
        <p:nvSpPr>
          <p:cNvPr id="8" name="Text 5"/>
          <p:cNvSpPr/>
          <p:nvPr/>
        </p:nvSpPr>
        <p:spPr>
          <a:xfrm>
            <a:off x="5743932" y="4031813"/>
            <a:ext cx="3156347" cy="2132409"/>
          </a:xfrm>
          <a:prstGeom prst="rect">
            <a:avLst/>
          </a:prstGeom>
          <a:noFill/>
          <a:ln/>
        </p:spPr>
        <p:txBody>
          <a:bodyPr wrap="squar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C4.5 employs a post-pruning technique to remove branches that do not significantly contribute to the overall accuracy, improving the model's generalization ability.</a:t>
            </a:r>
            <a:endParaRPr lang="en-US" sz="1750" dirty="0"/>
          </a:p>
        </p:txBody>
      </p:sp>
      <p:sp>
        <p:nvSpPr>
          <p:cNvPr id="9" name="Text 6"/>
          <p:cNvSpPr/>
          <p:nvPr/>
        </p:nvSpPr>
        <p:spPr>
          <a:xfrm>
            <a:off x="9449872" y="3115270"/>
            <a:ext cx="3156347" cy="694373"/>
          </a:xfrm>
          <a:prstGeom prst="rect">
            <a:avLst/>
          </a:prstGeom>
          <a:noFill/>
          <a:ln/>
        </p:spPr>
        <p:txBody>
          <a:bodyPr wrap="squar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Missing Value Handling</a:t>
            </a:r>
            <a:endParaRPr lang="en-US" sz="2187" dirty="0"/>
          </a:p>
        </p:txBody>
      </p:sp>
      <p:sp>
        <p:nvSpPr>
          <p:cNvPr id="10" name="Text 7"/>
          <p:cNvSpPr/>
          <p:nvPr/>
        </p:nvSpPr>
        <p:spPr>
          <a:xfrm>
            <a:off x="9449872" y="4031813"/>
            <a:ext cx="3156347" cy="1777008"/>
          </a:xfrm>
          <a:prstGeom prst="rect">
            <a:avLst/>
          </a:prstGeom>
          <a:noFill/>
          <a:ln/>
        </p:spPr>
        <p:txBody>
          <a:bodyPr wrap="squar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C4.5 can effectively handle missing values by using a probabilistic approach, making it more robust to noisy or incomplete data.</a:t>
            </a:r>
            <a:endParaRPr lang="en-US" sz="17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235B0B-10DC-E748-89F6-18C90FEB631E}"/>
              </a:ext>
            </a:extLst>
          </p:cNvPr>
          <p:cNvSpPr txBox="1"/>
          <p:nvPr/>
        </p:nvSpPr>
        <p:spPr>
          <a:xfrm>
            <a:off x="3200400" y="393700"/>
            <a:ext cx="8229600" cy="369332"/>
          </a:xfrm>
          <a:prstGeom prst="rect">
            <a:avLst/>
          </a:prstGeom>
          <a:noFill/>
        </p:spPr>
        <p:txBody>
          <a:bodyPr wrap="square" rtlCol="0">
            <a:spAutoFit/>
          </a:bodyPr>
          <a:lstStyle/>
          <a:p>
            <a:pPr algn="ctr"/>
            <a:r>
              <a:rPr lang="en-US" dirty="0"/>
              <a:t>C4.5 TREE</a:t>
            </a:r>
          </a:p>
        </p:txBody>
      </p:sp>
      <p:sp>
        <p:nvSpPr>
          <p:cNvPr id="3" name="TextBox 2">
            <a:extLst>
              <a:ext uri="{FF2B5EF4-FFF2-40B4-BE49-F238E27FC236}">
                <a16:creationId xmlns:a16="http://schemas.microsoft.com/office/drawing/2014/main" id="{0F085878-0788-9C43-A56A-EA2A658E0653}"/>
              </a:ext>
            </a:extLst>
          </p:cNvPr>
          <p:cNvSpPr txBox="1"/>
          <p:nvPr/>
        </p:nvSpPr>
        <p:spPr>
          <a:xfrm>
            <a:off x="1346200" y="1790700"/>
            <a:ext cx="184731" cy="369332"/>
          </a:xfrm>
          <a:prstGeom prst="rect">
            <a:avLst/>
          </a:prstGeom>
          <a:noFill/>
        </p:spPr>
        <p:txBody>
          <a:bodyPr wrap="none" rtlCol="0">
            <a:spAutoFit/>
          </a:bodyPr>
          <a:lstStyle/>
          <a:p>
            <a:endParaRPr lang="en-US" dirty="0"/>
          </a:p>
        </p:txBody>
      </p:sp>
      <p:pic>
        <p:nvPicPr>
          <p:cNvPr id="5" name="Picture 4">
            <a:extLst>
              <a:ext uri="{FF2B5EF4-FFF2-40B4-BE49-F238E27FC236}">
                <a16:creationId xmlns:a16="http://schemas.microsoft.com/office/drawing/2014/main" id="{9AAD0390-D2F6-834C-A495-2FF395B63091}"/>
              </a:ext>
            </a:extLst>
          </p:cNvPr>
          <p:cNvPicPr>
            <a:picLocks noChangeAspect="1"/>
          </p:cNvPicPr>
          <p:nvPr/>
        </p:nvPicPr>
        <p:blipFill>
          <a:blip r:embed="rId2"/>
          <a:stretch>
            <a:fillRect/>
          </a:stretch>
        </p:blipFill>
        <p:spPr>
          <a:xfrm>
            <a:off x="1346200" y="1052423"/>
            <a:ext cx="8572499" cy="6124754"/>
          </a:xfrm>
          <a:prstGeom prst="rect">
            <a:avLst/>
          </a:prstGeom>
        </p:spPr>
      </p:pic>
      <p:sp>
        <p:nvSpPr>
          <p:cNvPr id="6" name="TextBox 5">
            <a:extLst>
              <a:ext uri="{FF2B5EF4-FFF2-40B4-BE49-F238E27FC236}">
                <a16:creationId xmlns:a16="http://schemas.microsoft.com/office/drawing/2014/main" id="{EEFD53FB-798E-3442-9C6F-A76A5B23CD93}"/>
              </a:ext>
            </a:extLst>
          </p:cNvPr>
          <p:cNvSpPr txBox="1"/>
          <p:nvPr/>
        </p:nvSpPr>
        <p:spPr>
          <a:xfrm>
            <a:off x="2311400" y="7835900"/>
            <a:ext cx="10512558" cy="369332"/>
          </a:xfrm>
          <a:prstGeom prst="rect">
            <a:avLst/>
          </a:prstGeom>
          <a:noFill/>
        </p:spPr>
        <p:txBody>
          <a:bodyPr wrap="none" rtlCol="0">
            <a:spAutoFit/>
          </a:bodyPr>
          <a:lstStyle/>
          <a:p>
            <a:r>
              <a:rPr lang="en-US" dirty="0"/>
              <a:t>Notebook link : </a:t>
            </a:r>
            <a:r>
              <a:rPr lang="en-US" dirty="0">
                <a:hlinkClick r:id="rId3"/>
              </a:rPr>
              <a:t>https://colab.research.google.com/drive/13r86rOJnmENV705-JglWd1Hlwpqpvlpu?usp=sharing</a:t>
            </a:r>
            <a:endParaRPr lang="en-US" dirty="0"/>
          </a:p>
        </p:txBody>
      </p:sp>
      <p:sp>
        <p:nvSpPr>
          <p:cNvPr id="4" name="TextBox 3">
            <a:extLst>
              <a:ext uri="{FF2B5EF4-FFF2-40B4-BE49-F238E27FC236}">
                <a16:creationId xmlns:a16="http://schemas.microsoft.com/office/drawing/2014/main" id="{212574E2-0CEE-264C-976C-922CEBD42736}"/>
              </a:ext>
            </a:extLst>
          </p:cNvPr>
          <p:cNvSpPr txBox="1"/>
          <p:nvPr/>
        </p:nvSpPr>
        <p:spPr>
          <a:xfrm>
            <a:off x="10401300" y="2545140"/>
            <a:ext cx="2882900" cy="1754326"/>
          </a:xfrm>
          <a:prstGeom prst="rect">
            <a:avLst/>
          </a:prstGeom>
          <a:noFill/>
        </p:spPr>
        <p:txBody>
          <a:bodyPr wrap="square" rtlCol="0">
            <a:spAutoFit/>
          </a:bodyPr>
          <a:lstStyle/>
          <a:p>
            <a:r>
              <a:rPr lang="en-IN" b="0" i="0" dirty="0">
                <a:solidFill>
                  <a:srgbClr val="D5D5D5"/>
                </a:solidFill>
                <a:effectLst/>
                <a:latin typeface="Courier New" panose="02070309020205020404" pitchFamily="49" charset="0"/>
              </a:rPr>
              <a:t>Metrics for C4.5: Accuracy: 0.9801980198019802 Precision: 1.0 Recall: 0.9 sensitivity: 0.9</a:t>
            </a:r>
            <a:endParaRPr lang="en-US" dirty="0"/>
          </a:p>
        </p:txBody>
      </p:sp>
    </p:spTree>
    <p:extLst>
      <p:ext uri="{BB962C8B-B14F-4D97-AF65-F5344CB8AC3E}">
        <p14:creationId xmlns:p14="http://schemas.microsoft.com/office/powerpoint/2010/main" val="1401329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B09353B6-BEFF-76CE-A101-C865A680A8BC}"/>
              </a:ext>
            </a:extLst>
          </p:cNvPr>
          <p:cNvPicPr>
            <a:picLocks noChangeAspect="1"/>
          </p:cNvPicPr>
          <p:nvPr/>
        </p:nvPicPr>
        <p:blipFill>
          <a:blip r:embed="rId2"/>
          <a:stretch>
            <a:fillRect/>
          </a:stretch>
        </p:blipFill>
        <p:spPr>
          <a:xfrm>
            <a:off x="0" y="0"/>
            <a:ext cx="14630400" cy="8229600"/>
          </a:xfrm>
          <a:prstGeom prst="rect">
            <a:avLst/>
          </a:prstGeom>
        </p:spPr>
      </p:pic>
      <p:sp>
        <p:nvSpPr>
          <p:cNvPr id="3" name="TextBox 2">
            <a:extLst>
              <a:ext uri="{FF2B5EF4-FFF2-40B4-BE49-F238E27FC236}">
                <a16:creationId xmlns:a16="http://schemas.microsoft.com/office/drawing/2014/main" id="{2CA9D787-DDED-9B02-4FC0-F91B9E0672D1}"/>
              </a:ext>
            </a:extLst>
          </p:cNvPr>
          <p:cNvSpPr txBox="1"/>
          <p:nvPr/>
        </p:nvSpPr>
        <p:spPr>
          <a:xfrm>
            <a:off x="396240" y="619760"/>
            <a:ext cx="5884024" cy="707886"/>
          </a:xfrm>
          <a:prstGeom prst="rect">
            <a:avLst/>
          </a:prstGeom>
          <a:noFill/>
        </p:spPr>
        <p:txBody>
          <a:bodyPr wrap="square" rtlCol="0">
            <a:spAutoFit/>
          </a:bodyPr>
          <a:lstStyle/>
          <a:p>
            <a:r>
              <a:rPr lang="en-IN" sz="4000" b="1" dirty="0">
                <a:solidFill>
                  <a:srgbClr val="FFFF00"/>
                </a:solidFill>
                <a:latin typeface="Times New Roman" panose="02020603050405020304" pitchFamily="18" charset="0"/>
                <a:cs typeface="Times New Roman" panose="02020603050405020304" pitchFamily="18" charset="0"/>
              </a:rPr>
              <a:t>MOTIVATION</a:t>
            </a:r>
          </a:p>
        </p:txBody>
      </p:sp>
      <p:sp>
        <p:nvSpPr>
          <p:cNvPr id="4" name="TextBox 3">
            <a:extLst>
              <a:ext uri="{FF2B5EF4-FFF2-40B4-BE49-F238E27FC236}">
                <a16:creationId xmlns:a16="http://schemas.microsoft.com/office/drawing/2014/main" id="{2841D8DD-6D1D-0C40-0632-3D28B677A0B5}"/>
              </a:ext>
            </a:extLst>
          </p:cNvPr>
          <p:cNvSpPr txBox="1"/>
          <p:nvPr/>
        </p:nvSpPr>
        <p:spPr>
          <a:xfrm>
            <a:off x="518161" y="1808480"/>
            <a:ext cx="11460479" cy="4154984"/>
          </a:xfrm>
          <a:prstGeom prst="rect">
            <a:avLst/>
          </a:prstGeom>
          <a:noFill/>
        </p:spPr>
        <p:txBody>
          <a:bodyPr wrap="square" rtlCol="0">
            <a:spAutoFit/>
          </a:bodyPr>
          <a:lstStyle/>
          <a:p>
            <a:endParaRPr lang="en-US" sz="2400" dirty="0">
              <a:solidFill>
                <a:schemeClr val="bg1"/>
              </a:solidFill>
              <a:latin typeface="Times New Roman" panose="02020603050405020304" pitchFamily="18" charset="0"/>
              <a:cs typeface="Times New Roman" panose="02020603050405020304" pitchFamily="18" charset="0"/>
            </a:endParaRPr>
          </a:p>
          <a:p>
            <a:endParaRPr lang="en-US" sz="2400" dirty="0">
              <a:solidFill>
                <a:schemeClr val="bg1"/>
              </a:solidFill>
              <a:latin typeface="Times New Roman" panose="02020603050405020304" pitchFamily="18" charset="0"/>
              <a:cs typeface="Times New Roman" panose="02020603050405020304" pitchFamily="18" charset="0"/>
            </a:endParaRPr>
          </a:p>
          <a:p>
            <a:r>
              <a:rPr lang="en-US" sz="2400" dirty="0">
                <a:solidFill>
                  <a:schemeClr val="bg1"/>
                </a:solidFill>
                <a:latin typeface="Times New Roman" panose="02020603050405020304" pitchFamily="18" charset="0"/>
                <a:cs typeface="Times New Roman" panose="02020603050405020304" pitchFamily="18" charset="0"/>
              </a:rPr>
              <a:t>Heart disease remains one of the leading causes of mortality worldwide, imposing a significant burden on individuals, families, and healthcare systems. Despite advancements in medical technology and treatment options, timely and accurate diagnosis of heart disease continues to be a challenge. Traditional diagnostic methods often rely on subjective assessments and are prone to human error, leading to delays in intervention and suboptimal patient outcomes.</a:t>
            </a:r>
          </a:p>
          <a:p>
            <a:endParaRPr lang="en-US" sz="2400" dirty="0">
              <a:solidFill>
                <a:schemeClr val="bg1"/>
              </a:solidFill>
              <a:latin typeface="Times New Roman" panose="02020603050405020304" pitchFamily="18" charset="0"/>
              <a:cs typeface="Times New Roman" panose="02020603050405020304" pitchFamily="18" charset="0"/>
            </a:endParaRPr>
          </a:p>
          <a:p>
            <a:r>
              <a:rPr lang="en-US" sz="2400" dirty="0">
                <a:solidFill>
                  <a:schemeClr val="bg1"/>
                </a:solidFill>
                <a:latin typeface="Times New Roman" panose="02020603050405020304" pitchFamily="18" charset="0"/>
                <a:cs typeface="Times New Roman" panose="02020603050405020304" pitchFamily="18" charset="0"/>
              </a:rPr>
              <a:t>In this context, the application of machine learning techniques offers a promising avenue for improving the accuracy and efficiency of heart disease diagnosis.</a:t>
            </a:r>
            <a:endParaRPr lang="en-IN"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82010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
        <p:nvSpPr>
          <p:cNvPr id="4" name="Text 1"/>
          <p:cNvSpPr/>
          <p:nvPr/>
        </p:nvSpPr>
        <p:spPr>
          <a:xfrm>
            <a:off x="2037993" y="1112877"/>
            <a:ext cx="10554414" cy="1388745"/>
          </a:xfrm>
          <a:prstGeom prst="rect">
            <a:avLst/>
          </a:prstGeom>
          <a:noFill/>
          <a:ln/>
        </p:spPr>
        <p:txBody>
          <a:bodyPr wrap="square" rtlCol="0" anchor="t"/>
          <a:lstStyle/>
          <a:p>
            <a:pPr marL="0" indent="0">
              <a:lnSpc>
                <a:spcPts val="5468"/>
              </a:lnSpc>
              <a:buNone/>
            </a:pPr>
            <a:r>
              <a:rPr lang="en-US" sz="4374" dirty="0">
                <a:solidFill>
                  <a:srgbClr val="B380FF"/>
                </a:solidFill>
                <a:latin typeface="Sora" pitchFamily="34" charset="0"/>
                <a:ea typeface="Sora" pitchFamily="34" charset="-122"/>
                <a:cs typeface="Sora" pitchFamily="34" charset="-120"/>
              </a:rPr>
              <a:t>Classification and Regression Tree (CART) Algorithm</a:t>
            </a:r>
            <a:endParaRPr lang="en-US" sz="4374" dirty="0"/>
          </a:p>
        </p:txBody>
      </p:sp>
      <p:sp>
        <p:nvSpPr>
          <p:cNvPr id="5" name="Shape 2"/>
          <p:cNvSpPr/>
          <p:nvPr/>
        </p:nvSpPr>
        <p:spPr>
          <a:xfrm>
            <a:off x="2037993" y="3119557"/>
            <a:ext cx="499943" cy="499943"/>
          </a:xfrm>
          <a:prstGeom prst="roundRect">
            <a:avLst>
              <a:gd name="adj" fmla="val 13333"/>
            </a:avLst>
          </a:prstGeom>
          <a:solidFill>
            <a:srgbClr val="1A1A21"/>
          </a:solidFill>
          <a:ln/>
        </p:spPr>
      </p:sp>
      <p:sp>
        <p:nvSpPr>
          <p:cNvPr id="6" name="Text 3"/>
          <p:cNvSpPr/>
          <p:nvPr/>
        </p:nvSpPr>
        <p:spPr>
          <a:xfrm>
            <a:off x="2217420" y="3161228"/>
            <a:ext cx="140970" cy="416481"/>
          </a:xfrm>
          <a:prstGeom prst="rect">
            <a:avLst/>
          </a:prstGeom>
          <a:noFill/>
          <a:ln/>
        </p:spPr>
        <p:txBody>
          <a:bodyPr wrap="none" rtlCol="0" anchor="t"/>
          <a:lstStyle/>
          <a:p>
            <a:pPr marL="0" indent="0" algn="ctr">
              <a:lnSpc>
                <a:spcPts val="3281"/>
              </a:lnSpc>
              <a:buNone/>
            </a:pPr>
            <a:r>
              <a:rPr lang="en-US" sz="2624" dirty="0">
                <a:solidFill>
                  <a:srgbClr val="B380FF"/>
                </a:solidFill>
                <a:latin typeface="Sora" pitchFamily="34" charset="0"/>
                <a:ea typeface="Sora" pitchFamily="34" charset="-122"/>
                <a:cs typeface="Sora" pitchFamily="34" charset="-120"/>
              </a:rPr>
              <a:t>1</a:t>
            </a:r>
            <a:endParaRPr lang="en-US" sz="2624" dirty="0"/>
          </a:p>
        </p:txBody>
      </p:sp>
      <p:sp>
        <p:nvSpPr>
          <p:cNvPr id="7" name="Text 4"/>
          <p:cNvSpPr/>
          <p:nvPr/>
        </p:nvSpPr>
        <p:spPr>
          <a:xfrm>
            <a:off x="2760107" y="3195876"/>
            <a:ext cx="2777490" cy="347186"/>
          </a:xfrm>
          <a:prstGeom prst="rect">
            <a:avLst/>
          </a:prstGeom>
          <a:noFill/>
          <a:ln/>
        </p:spPr>
        <p:txBody>
          <a:bodyPr wrap="non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Versatility</a:t>
            </a:r>
            <a:endParaRPr lang="en-US" sz="2187" dirty="0"/>
          </a:p>
        </p:txBody>
      </p:sp>
      <p:sp>
        <p:nvSpPr>
          <p:cNvPr id="8" name="Text 5"/>
          <p:cNvSpPr/>
          <p:nvPr/>
        </p:nvSpPr>
        <p:spPr>
          <a:xfrm>
            <a:off x="2760107" y="3676293"/>
            <a:ext cx="4444008" cy="1066205"/>
          </a:xfrm>
          <a:prstGeom prst="rect">
            <a:avLst/>
          </a:prstGeom>
          <a:noFill/>
          <a:ln/>
        </p:spPr>
        <p:txBody>
          <a:bodyPr wrap="squar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CART can be used for both classification and regression tasks, providing a flexible solution for a wide range of problems.</a:t>
            </a:r>
            <a:endParaRPr lang="en-US" sz="1750" dirty="0"/>
          </a:p>
        </p:txBody>
      </p:sp>
      <p:sp>
        <p:nvSpPr>
          <p:cNvPr id="9" name="Shape 6"/>
          <p:cNvSpPr/>
          <p:nvPr/>
        </p:nvSpPr>
        <p:spPr>
          <a:xfrm>
            <a:off x="7426285" y="3119557"/>
            <a:ext cx="499943" cy="499943"/>
          </a:xfrm>
          <a:prstGeom prst="roundRect">
            <a:avLst>
              <a:gd name="adj" fmla="val 13333"/>
            </a:avLst>
          </a:prstGeom>
          <a:solidFill>
            <a:srgbClr val="1A1A21"/>
          </a:solidFill>
          <a:ln/>
        </p:spPr>
      </p:sp>
      <p:sp>
        <p:nvSpPr>
          <p:cNvPr id="10" name="Text 7"/>
          <p:cNvSpPr/>
          <p:nvPr/>
        </p:nvSpPr>
        <p:spPr>
          <a:xfrm>
            <a:off x="7572375" y="3161228"/>
            <a:ext cx="207645" cy="416481"/>
          </a:xfrm>
          <a:prstGeom prst="rect">
            <a:avLst/>
          </a:prstGeom>
          <a:noFill/>
          <a:ln/>
        </p:spPr>
        <p:txBody>
          <a:bodyPr wrap="none" rtlCol="0" anchor="t"/>
          <a:lstStyle/>
          <a:p>
            <a:pPr marL="0" indent="0" algn="ctr">
              <a:lnSpc>
                <a:spcPts val="3281"/>
              </a:lnSpc>
              <a:buNone/>
            </a:pPr>
            <a:r>
              <a:rPr lang="en-US" sz="2624" dirty="0">
                <a:solidFill>
                  <a:srgbClr val="B380FF"/>
                </a:solidFill>
                <a:latin typeface="Sora" pitchFamily="34" charset="0"/>
                <a:ea typeface="Sora" pitchFamily="34" charset="-122"/>
                <a:cs typeface="Sora" pitchFamily="34" charset="-120"/>
              </a:rPr>
              <a:t>2</a:t>
            </a:r>
            <a:endParaRPr lang="en-US" sz="2624" dirty="0"/>
          </a:p>
        </p:txBody>
      </p:sp>
      <p:sp>
        <p:nvSpPr>
          <p:cNvPr id="11" name="Text 8"/>
          <p:cNvSpPr/>
          <p:nvPr/>
        </p:nvSpPr>
        <p:spPr>
          <a:xfrm>
            <a:off x="8148399" y="3195876"/>
            <a:ext cx="2777490" cy="347186"/>
          </a:xfrm>
          <a:prstGeom prst="rect">
            <a:avLst/>
          </a:prstGeom>
          <a:noFill/>
          <a:ln/>
        </p:spPr>
        <p:txBody>
          <a:bodyPr wrap="non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Binary Splitting</a:t>
            </a:r>
            <a:endParaRPr lang="en-US" sz="2187" dirty="0"/>
          </a:p>
        </p:txBody>
      </p:sp>
      <p:sp>
        <p:nvSpPr>
          <p:cNvPr id="12" name="Text 9"/>
          <p:cNvSpPr/>
          <p:nvPr/>
        </p:nvSpPr>
        <p:spPr>
          <a:xfrm>
            <a:off x="8148399" y="3676293"/>
            <a:ext cx="4444008" cy="1421606"/>
          </a:xfrm>
          <a:prstGeom prst="rect">
            <a:avLst/>
          </a:prstGeom>
          <a:noFill/>
          <a:ln/>
        </p:spPr>
        <p:txBody>
          <a:bodyPr wrap="squar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CART constructs binary decision trees, where each node has at most two child nodes, resulting in a simpler and more interpretable model.</a:t>
            </a:r>
            <a:endParaRPr lang="en-US" sz="1750" dirty="0"/>
          </a:p>
        </p:txBody>
      </p:sp>
      <p:sp>
        <p:nvSpPr>
          <p:cNvPr id="13" name="Shape 10"/>
          <p:cNvSpPr/>
          <p:nvPr/>
        </p:nvSpPr>
        <p:spPr>
          <a:xfrm>
            <a:off x="2037993" y="5493663"/>
            <a:ext cx="499943" cy="499943"/>
          </a:xfrm>
          <a:prstGeom prst="roundRect">
            <a:avLst>
              <a:gd name="adj" fmla="val 13333"/>
            </a:avLst>
          </a:prstGeom>
          <a:solidFill>
            <a:srgbClr val="1A1A21"/>
          </a:solidFill>
          <a:ln/>
        </p:spPr>
      </p:sp>
      <p:sp>
        <p:nvSpPr>
          <p:cNvPr id="14" name="Text 11"/>
          <p:cNvSpPr/>
          <p:nvPr/>
        </p:nvSpPr>
        <p:spPr>
          <a:xfrm>
            <a:off x="2184559" y="5535335"/>
            <a:ext cx="206693" cy="416481"/>
          </a:xfrm>
          <a:prstGeom prst="rect">
            <a:avLst/>
          </a:prstGeom>
          <a:noFill/>
          <a:ln/>
        </p:spPr>
        <p:txBody>
          <a:bodyPr wrap="none" rtlCol="0" anchor="t"/>
          <a:lstStyle/>
          <a:p>
            <a:pPr marL="0" indent="0" algn="ctr">
              <a:lnSpc>
                <a:spcPts val="3281"/>
              </a:lnSpc>
              <a:buNone/>
            </a:pPr>
            <a:r>
              <a:rPr lang="en-US" sz="2624" dirty="0">
                <a:solidFill>
                  <a:srgbClr val="B380FF"/>
                </a:solidFill>
                <a:latin typeface="Sora" pitchFamily="34" charset="0"/>
                <a:ea typeface="Sora" pitchFamily="34" charset="-122"/>
                <a:cs typeface="Sora" pitchFamily="34" charset="-120"/>
              </a:rPr>
              <a:t>3</a:t>
            </a:r>
            <a:endParaRPr lang="en-US" sz="2624" dirty="0"/>
          </a:p>
        </p:txBody>
      </p:sp>
      <p:sp>
        <p:nvSpPr>
          <p:cNvPr id="15" name="Text 12"/>
          <p:cNvSpPr/>
          <p:nvPr/>
        </p:nvSpPr>
        <p:spPr>
          <a:xfrm>
            <a:off x="2760107" y="5569982"/>
            <a:ext cx="3369945" cy="347186"/>
          </a:xfrm>
          <a:prstGeom prst="rect">
            <a:avLst/>
          </a:prstGeom>
          <a:noFill/>
          <a:ln/>
        </p:spPr>
        <p:txBody>
          <a:bodyPr wrap="non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Gini Index Optimization</a:t>
            </a:r>
            <a:endParaRPr lang="en-US" sz="2187" dirty="0"/>
          </a:p>
        </p:txBody>
      </p:sp>
      <p:sp>
        <p:nvSpPr>
          <p:cNvPr id="16" name="Text 13"/>
          <p:cNvSpPr/>
          <p:nvPr/>
        </p:nvSpPr>
        <p:spPr>
          <a:xfrm>
            <a:off x="2760107" y="6050399"/>
            <a:ext cx="4444008" cy="1066205"/>
          </a:xfrm>
          <a:prstGeom prst="rect">
            <a:avLst/>
          </a:prstGeom>
          <a:noFill/>
          <a:ln/>
        </p:spPr>
        <p:txBody>
          <a:bodyPr wrap="squar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CART selects the feature that minimizes the Gini index, a measure of impurity, to determine the optimal split at each node.</a:t>
            </a:r>
            <a:endParaRPr lang="en-US" sz="1750" dirty="0"/>
          </a:p>
        </p:txBody>
      </p:sp>
      <p:sp>
        <p:nvSpPr>
          <p:cNvPr id="17" name="Shape 14"/>
          <p:cNvSpPr/>
          <p:nvPr/>
        </p:nvSpPr>
        <p:spPr>
          <a:xfrm>
            <a:off x="7426285" y="5493663"/>
            <a:ext cx="499943" cy="499943"/>
          </a:xfrm>
          <a:prstGeom prst="roundRect">
            <a:avLst>
              <a:gd name="adj" fmla="val 13333"/>
            </a:avLst>
          </a:prstGeom>
          <a:solidFill>
            <a:srgbClr val="1A1A21"/>
          </a:solidFill>
          <a:ln/>
        </p:spPr>
      </p:sp>
      <p:sp>
        <p:nvSpPr>
          <p:cNvPr id="18" name="Text 15"/>
          <p:cNvSpPr/>
          <p:nvPr/>
        </p:nvSpPr>
        <p:spPr>
          <a:xfrm>
            <a:off x="7567612" y="5535335"/>
            <a:ext cx="217289" cy="416481"/>
          </a:xfrm>
          <a:prstGeom prst="rect">
            <a:avLst/>
          </a:prstGeom>
          <a:noFill/>
          <a:ln/>
        </p:spPr>
        <p:txBody>
          <a:bodyPr wrap="none" rtlCol="0" anchor="t"/>
          <a:lstStyle/>
          <a:p>
            <a:pPr marL="0" indent="0" algn="ctr">
              <a:lnSpc>
                <a:spcPts val="3281"/>
              </a:lnSpc>
              <a:buNone/>
            </a:pPr>
            <a:r>
              <a:rPr lang="en-US" sz="2624" dirty="0">
                <a:solidFill>
                  <a:srgbClr val="B380FF"/>
                </a:solidFill>
                <a:latin typeface="Sora" pitchFamily="34" charset="0"/>
                <a:ea typeface="Sora" pitchFamily="34" charset="-122"/>
                <a:cs typeface="Sora" pitchFamily="34" charset="-120"/>
              </a:rPr>
              <a:t>4</a:t>
            </a:r>
            <a:endParaRPr lang="en-US" sz="2624" dirty="0"/>
          </a:p>
        </p:txBody>
      </p:sp>
      <p:sp>
        <p:nvSpPr>
          <p:cNvPr id="19" name="Text 16"/>
          <p:cNvSpPr/>
          <p:nvPr/>
        </p:nvSpPr>
        <p:spPr>
          <a:xfrm>
            <a:off x="8148399" y="5569982"/>
            <a:ext cx="3206710" cy="347186"/>
          </a:xfrm>
          <a:prstGeom prst="rect">
            <a:avLst/>
          </a:prstGeom>
          <a:noFill/>
          <a:ln/>
        </p:spPr>
        <p:txBody>
          <a:bodyPr wrap="non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Pruning for Overfitting</a:t>
            </a:r>
            <a:endParaRPr lang="en-US" sz="2187" dirty="0"/>
          </a:p>
        </p:txBody>
      </p:sp>
      <p:sp>
        <p:nvSpPr>
          <p:cNvPr id="20" name="Text 17"/>
          <p:cNvSpPr/>
          <p:nvPr/>
        </p:nvSpPr>
        <p:spPr>
          <a:xfrm>
            <a:off x="8148399" y="6050399"/>
            <a:ext cx="4444008" cy="1066205"/>
          </a:xfrm>
          <a:prstGeom prst="rect">
            <a:avLst/>
          </a:prstGeom>
          <a:noFill/>
          <a:ln/>
        </p:spPr>
        <p:txBody>
          <a:bodyPr wrap="squar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CART employs pruning techniques to prevent overfitting and improve the model's performance on unseen data.</a:t>
            </a:r>
            <a:endParaRPr lang="en-US" sz="175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235B0B-10DC-E748-89F6-18C90FEB631E}"/>
              </a:ext>
            </a:extLst>
          </p:cNvPr>
          <p:cNvSpPr txBox="1"/>
          <p:nvPr/>
        </p:nvSpPr>
        <p:spPr>
          <a:xfrm>
            <a:off x="3200400" y="393700"/>
            <a:ext cx="8229600" cy="369332"/>
          </a:xfrm>
          <a:prstGeom prst="rect">
            <a:avLst/>
          </a:prstGeom>
          <a:noFill/>
        </p:spPr>
        <p:txBody>
          <a:bodyPr wrap="square" rtlCol="0">
            <a:spAutoFit/>
          </a:bodyPr>
          <a:lstStyle/>
          <a:p>
            <a:pPr algn="ctr"/>
            <a:r>
              <a:rPr lang="en-US" dirty="0"/>
              <a:t>CART TREE</a:t>
            </a:r>
          </a:p>
        </p:txBody>
      </p:sp>
      <p:sp>
        <p:nvSpPr>
          <p:cNvPr id="3" name="TextBox 2">
            <a:extLst>
              <a:ext uri="{FF2B5EF4-FFF2-40B4-BE49-F238E27FC236}">
                <a16:creationId xmlns:a16="http://schemas.microsoft.com/office/drawing/2014/main" id="{0F085878-0788-9C43-A56A-EA2A658E0653}"/>
              </a:ext>
            </a:extLst>
          </p:cNvPr>
          <p:cNvSpPr txBox="1"/>
          <p:nvPr/>
        </p:nvSpPr>
        <p:spPr>
          <a:xfrm>
            <a:off x="1346200" y="1790700"/>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EEFD53FB-798E-3442-9C6F-A76A5B23CD93}"/>
              </a:ext>
            </a:extLst>
          </p:cNvPr>
          <p:cNvSpPr txBox="1"/>
          <p:nvPr/>
        </p:nvSpPr>
        <p:spPr>
          <a:xfrm>
            <a:off x="2311400" y="7835900"/>
            <a:ext cx="10512558" cy="369332"/>
          </a:xfrm>
          <a:prstGeom prst="rect">
            <a:avLst/>
          </a:prstGeom>
          <a:noFill/>
        </p:spPr>
        <p:txBody>
          <a:bodyPr wrap="none" rtlCol="0">
            <a:spAutoFit/>
          </a:bodyPr>
          <a:lstStyle/>
          <a:p>
            <a:r>
              <a:rPr lang="en-US" dirty="0"/>
              <a:t>Notebook link : </a:t>
            </a:r>
            <a:r>
              <a:rPr lang="en-US" dirty="0">
                <a:hlinkClick r:id="rId2"/>
              </a:rPr>
              <a:t>https://colab.research.google.com/drive/13r86rOJnmENV705-JglWd1Hlwpqpvlpu?usp=sharing</a:t>
            </a:r>
            <a:endParaRPr lang="en-US" dirty="0"/>
          </a:p>
        </p:txBody>
      </p:sp>
      <p:pic>
        <p:nvPicPr>
          <p:cNvPr id="9" name="Picture 8">
            <a:extLst>
              <a:ext uri="{FF2B5EF4-FFF2-40B4-BE49-F238E27FC236}">
                <a16:creationId xmlns:a16="http://schemas.microsoft.com/office/drawing/2014/main" id="{E543A4D9-D36D-BA4F-BF3A-CAA0CE2970A5}"/>
              </a:ext>
            </a:extLst>
          </p:cNvPr>
          <p:cNvPicPr>
            <a:picLocks noChangeAspect="1"/>
          </p:cNvPicPr>
          <p:nvPr/>
        </p:nvPicPr>
        <p:blipFill>
          <a:blip r:embed="rId3"/>
          <a:stretch>
            <a:fillRect/>
          </a:stretch>
        </p:blipFill>
        <p:spPr>
          <a:xfrm>
            <a:off x="1346200" y="1397516"/>
            <a:ext cx="8686800" cy="5803900"/>
          </a:xfrm>
          <a:prstGeom prst="rect">
            <a:avLst/>
          </a:prstGeom>
        </p:spPr>
      </p:pic>
      <p:sp>
        <p:nvSpPr>
          <p:cNvPr id="10" name="TextBox 9">
            <a:extLst>
              <a:ext uri="{FF2B5EF4-FFF2-40B4-BE49-F238E27FC236}">
                <a16:creationId xmlns:a16="http://schemas.microsoft.com/office/drawing/2014/main" id="{6B394132-1A23-C345-9C74-4E0D6B720D28}"/>
              </a:ext>
            </a:extLst>
          </p:cNvPr>
          <p:cNvSpPr txBox="1"/>
          <p:nvPr/>
        </p:nvSpPr>
        <p:spPr>
          <a:xfrm>
            <a:off x="10033000" y="2375932"/>
            <a:ext cx="2603500" cy="1200329"/>
          </a:xfrm>
          <a:prstGeom prst="rect">
            <a:avLst/>
          </a:prstGeom>
          <a:noFill/>
        </p:spPr>
        <p:txBody>
          <a:bodyPr wrap="square" rtlCol="0">
            <a:spAutoFit/>
          </a:bodyPr>
          <a:lstStyle/>
          <a:p>
            <a:r>
              <a:rPr lang="en-IN" b="0" i="0" dirty="0">
                <a:effectLst/>
                <a:latin typeface="Courier New" panose="02070309020205020404" pitchFamily="49" charset="0"/>
              </a:rPr>
              <a:t>Metrics on C4.5: Accuracy: 1.0 Precision: 1.0 Recall: 1.0</a:t>
            </a:r>
            <a:endParaRPr lang="en-US" dirty="0"/>
          </a:p>
        </p:txBody>
      </p:sp>
    </p:spTree>
    <p:extLst>
      <p:ext uri="{BB962C8B-B14F-4D97-AF65-F5344CB8AC3E}">
        <p14:creationId xmlns:p14="http://schemas.microsoft.com/office/powerpoint/2010/main" val="30589733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
        <p:nvSpPr>
          <p:cNvPr id="4" name="Text 1"/>
          <p:cNvSpPr/>
          <p:nvPr/>
        </p:nvSpPr>
        <p:spPr>
          <a:xfrm>
            <a:off x="2037993" y="1207294"/>
            <a:ext cx="10554414" cy="1388745"/>
          </a:xfrm>
          <a:prstGeom prst="rect">
            <a:avLst/>
          </a:prstGeom>
          <a:noFill/>
          <a:ln/>
        </p:spPr>
        <p:txBody>
          <a:bodyPr wrap="square" rtlCol="0" anchor="t"/>
          <a:lstStyle/>
          <a:p>
            <a:pPr marL="0" indent="0">
              <a:lnSpc>
                <a:spcPts val="5468"/>
              </a:lnSpc>
              <a:buNone/>
            </a:pPr>
            <a:r>
              <a:rPr lang="en-US" sz="4374" dirty="0">
                <a:solidFill>
                  <a:srgbClr val="B380FF"/>
                </a:solidFill>
                <a:latin typeface="Sora" pitchFamily="34" charset="0"/>
                <a:ea typeface="Sora" pitchFamily="34" charset="-122"/>
                <a:cs typeface="Sora" pitchFamily="34" charset="-120"/>
              </a:rPr>
              <a:t>K-Nearest Neighbors (KNN) Algorithm</a:t>
            </a:r>
            <a:endParaRPr lang="en-US" sz="4374" dirty="0"/>
          </a:p>
        </p:txBody>
      </p:sp>
      <p:pic>
        <p:nvPicPr>
          <p:cNvPr id="5" name="Image 1" descr="preencoded.png"/>
          <p:cNvPicPr>
            <a:picLocks noChangeAspect="1"/>
          </p:cNvPicPr>
          <p:nvPr/>
        </p:nvPicPr>
        <p:blipFill>
          <a:blip r:embed="rId4"/>
          <a:stretch>
            <a:fillRect/>
          </a:stretch>
        </p:blipFill>
        <p:spPr>
          <a:xfrm>
            <a:off x="2037993" y="3040380"/>
            <a:ext cx="444341" cy="444341"/>
          </a:xfrm>
          <a:prstGeom prst="rect">
            <a:avLst/>
          </a:prstGeom>
        </p:spPr>
      </p:pic>
      <p:sp>
        <p:nvSpPr>
          <p:cNvPr id="6" name="Text 2"/>
          <p:cNvSpPr/>
          <p:nvPr/>
        </p:nvSpPr>
        <p:spPr>
          <a:xfrm>
            <a:off x="2037993" y="3706892"/>
            <a:ext cx="2388632" cy="347186"/>
          </a:xfrm>
          <a:prstGeom prst="rect">
            <a:avLst/>
          </a:prstGeom>
          <a:noFill/>
          <a:ln/>
        </p:spPr>
        <p:txBody>
          <a:bodyPr wrap="none" rtlCol="0" anchor="t"/>
          <a:lstStyle/>
          <a:p>
            <a:pPr marL="0" indent="0" algn="l">
              <a:lnSpc>
                <a:spcPts val="2734"/>
              </a:lnSpc>
              <a:buNone/>
            </a:pPr>
            <a:r>
              <a:rPr lang="en-US" sz="2187" dirty="0">
                <a:solidFill>
                  <a:srgbClr val="B380FF"/>
                </a:solidFill>
                <a:latin typeface="Sora" pitchFamily="34" charset="0"/>
                <a:ea typeface="Sora" pitchFamily="34" charset="-122"/>
                <a:cs typeface="Sora" pitchFamily="34" charset="-120"/>
              </a:rPr>
              <a:t>Distance Metric</a:t>
            </a:r>
            <a:endParaRPr lang="en-US" sz="2187" dirty="0"/>
          </a:p>
        </p:txBody>
      </p:sp>
      <p:sp>
        <p:nvSpPr>
          <p:cNvPr id="7" name="Text 3"/>
          <p:cNvSpPr/>
          <p:nvPr/>
        </p:nvSpPr>
        <p:spPr>
          <a:xfrm>
            <a:off x="2037993" y="4187309"/>
            <a:ext cx="2388632" cy="2487811"/>
          </a:xfrm>
          <a:prstGeom prst="rect">
            <a:avLst/>
          </a:prstGeom>
          <a:noFill/>
          <a:ln/>
        </p:spPr>
        <p:txBody>
          <a:bodyPr wrap="square" rtlCol="0" anchor="t"/>
          <a:lstStyle/>
          <a:p>
            <a:pPr marL="0" indent="0" algn="l">
              <a:lnSpc>
                <a:spcPts val="2799"/>
              </a:lnSpc>
              <a:buNone/>
            </a:pPr>
            <a:r>
              <a:rPr lang="en-US" sz="1750" dirty="0">
                <a:solidFill>
                  <a:srgbClr val="E0D6DE"/>
                </a:solidFill>
                <a:latin typeface="Noto Sans TC" pitchFamily="34" charset="0"/>
                <a:ea typeface="Noto Sans TC" pitchFamily="34" charset="-122"/>
                <a:cs typeface="Noto Sans TC" pitchFamily="34" charset="-120"/>
              </a:rPr>
              <a:t>KNN uses a distance metric, such as Euclidean or Manhattan distance, to determine the similarity between data points.</a:t>
            </a:r>
            <a:endParaRPr lang="en-US" sz="1750" dirty="0"/>
          </a:p>
        </p:txBody>
      </p:sp>
      <p:pic>
        <p:nvPicPr>
          <p:cNvPr id="8" name="Image 2" descr="preencoded.png"/>
          <p:cNvPicPr>
            <a:picLocks noChangeAspect="1"/>
          </p:cNvPicPr>
          <p:nvPr/>
        </p:nvPicPr>
        <p:blipFill>
          <a:blip r:embed="rId5"/>
          <a:stretch>
            <a:fillRect/>
          </a:stretch>
        </p:blipFill>
        <p:spPr>
          <a:xfrm>
            <a:off x="4759881" y="3040380"/>
            <a:ext cx="444341" cy="444341"/>
          </a:xfrm>
          <a:prstGeom prst="rect">
            <a:avLst/>
          </a:prstGeom>
        </p:spPr>
      </p:pic>
      <p:sp>
        <p:nvSpPr>
          <p:cNvPr id="9" name="Text 4"/>
          <p:cNvSpPr/>
          <p:nvPr/>
        </p:nvSpPr>
        <p:spPr>
          <a:xfrm>
            <a:off x="4759881" y="3706892"/>
            <a:ext cx="2388632" cy="694373"/>
          </a:xfrm>
          <a:prstGeom prst="rect">
            <a:avLst/>
          </a:prstGeom>
          <a:noFill/>
          <a:ln/>
        </p:spPr>
        <p:txBody>
          <a:bodyPr wrap="square" rtlCol="0" anchor="t"/>
          <a:lstStyle/>
          <a:p>
            <a:pPr marL="0" indent="0" algn="l">
              <a:lnSpc>
                <a:spcPts val="2734"/>
              </a:lnSpc>
              <a:buNone/>
            </a:pPr>
            <a:r>
              <a:rPr lang="en-US" sz="2187" dirty="0">
                <a:solidFill>
                  <a:srgbClr val="B380FF"/>
                </a:solidFill>
                <a:latin typeface="Sora" pitchFamily="34" charset="0"/>
                <a:ea typeface="Sora" pitchFamily="34" charset="-122"/>
                <a:cs typeface="Sora" pitchFamily="34" charset="-120"/>
              </a:rPr>
              <a:t>K-Nearest Neighbors</a:t>
            </a:r>
            <a:endParaRPr lang="en-US" sz="2187" dirty="0"/>
          </a:p>
        </p:txBody>
      </p:sp>
      <p:sp>
        <p:nvSpPr>
          <p:cNvPr id="10" name="Text 5"/>
          <p:cNvSpPr/>
          <p:nvPr/>
        </p:nvSpPr>
        <p:spPr>
          <a:xfrm>
            <a:off x="4759881" y="4534495"/>
            <a:ext cx="2388632" cy="2487811"/>
          </a:xfrm>
          <a:prstGeom prst="rect">
            <a:avLst/>
          </a:prstGeom>
          <a:noFill/>
          <a:ln/>
        </p:spPr>
        <p:txBody>
          <a:bodyPr wrap="square" rtlCol="0" anchor="t"/>
          <a:lstStyle/>
          <a:p>
            <a:pPr marL="0" indent="0" algn="l">
              <a:lnSpc>
                <a:spcPts val="2799"/>
              </a:lnSpc>
              <a:buNone/>
            </a:pPr>
            <a:r>
              <a:rPr lang="en-US" sz="1750" dirty="0">
                <a:solidFill>
                  <a:srgbClr val="E0D6DE"/>
                </a:solidFill>
                <a:latin typeface="Noto Sans TC" pitchFamily="34" charset="0"/>
                <a:ea typeface="Noto Sans TC" pitchFamily="34" charset="-122"/>
                <a:cs typeface="Noto Sans TC" pitchFamily="34" charset="-120"/>
              </a:rPr>
              <a:t>The algorithm identifies the K nearest neighbors to a given data point and uses their labels to predict the class or value of the new instance.</a:t>
            </a:r>
            <a:endParaRPr lang="en-US" sz="1750" dirty="0"/>
          </a:p>
        </p:txBody>
      </p:sp>
      <p:pic>
        <p:nvPicPr>
          <p:cNvPr id="11" name="Image 3" descr="preencoded.png"/>
          <p:cNvPicPr>
            <a:picLocks noChangeAspect="1"/>
          </p:cNvPicPr>
          <p:nvPr/>
        </p:nvPicPr>
        <p:blipFill>
          <a:blip r:embed="rId6"/>
          <a:stretch>
            <a:fillRect/>
          </a:stretch>
        </p:blipFill>
        <p:spPr>
          <a:xfrm>
            <a:off x="7481768" y="3040380"/>
            <a:ext cx="444341" cy="444341"/>
          </a:xfrm>
          <a:prstGeom prst="rect">
            <a:avLst/>
          </a:prstGeom>
        </p:spPr>
      </p:pic>
      <p:sp>
        <p:nvSpPr>
          <p:cNvPr id="12" name="Text 6"/>
          <p:cNvSpPr/>
          <p:nvPr/>
        </p:nvSpPr>
        <p:spPr>
          <a:xfrm>
            <a:off x="7481768" y="3706892"/>
            <a:ext cx="2388632" cy="347186"/>
          </a:xfrm>
          <a:prstGeom prst="rect">
            <a:avLst/>
          </a:prstGeom>
          <a:noFill/>
          <a:ln/>
        </p:spPr>
        <p:txBody>
          <a:bodyPr wrap="none" rtlCol="0" anchor="t"/>
          <a:lstStyle/>
          <a:p>
            <a:pPr marL="0" indent="0" algn="l">
              <a:lnSpc>
                <a:spcPts val="2734"/>
              </a:lnSpc>
              <a:buNone/>
            </a:pPr>
            <a:r>
              <a:rPr lang="en-US" sz="2187" dirty="0">
                <a:solidFill>
                  <a:srgbClr val="B380FF"/>
                </a:solidFill>
                <a:latin typeface="Sora" pitchFamily="34" charset="0"/>
                <a:ea typeface="Sora" pitchFamily="34" charset="-122"/>
                <a:cs typeface="Sora" pitchFamily="34" charset="-120"/>
              </a:rPr>
              <a:t>Majority Voting</a:t>
            </a:r>
            <a:endParaRPr lang="en-US" sz="2187" dirty="0"/>
          </a:p>
        </p:txBody>
      </p:sp>
      <p:sp>
        <p:nvSpPr>
          <p:cNvPr id="13" name="Text 7"/>
          <p:cNvSpPr/>
          <p:nvPr/>
        </p:nvSpPr>
        <p:spPr>
          <a:xfrm>
            <a:off x="7481768" y="4187309"/>
            <a:ext cx="2388632" cy="1777008"/>
          </a:xfrm>
          <a:prstGeom prst="rect">
            <a:avLst/>
          </a:prstGeom>
          <a:noFill/>
          <a:ln/>
        </p:spPr>
        <p:txBody>
          <a:bodyPr wrap="square" rtlCol="0" anchor="t"/>
          <a:lstStyle/>
          <a:p>
            <a:pPr marL="0" indent="0" algn="l">
              <a:lnSpc>
                <a:spcPts val="2799"/>
              </a:lnSpc>
              <a:buNone/>
            </a:pPr>
            <a:r>
              <a:rPr lang="en-US" sz="1750" dirty="0">
                <a:solidFill>
                  <a:srgbClr val="E0D6DE"/>
                </a:solidFill>
                <a:latin typeface="Noto Sans TC" pitchFamily="34" charset="0"/>
                <a:ea typeface="Noto Sans TC" pitchFamily="34" charset="-122"/>
                <a:cs typeface="Noto Sans TC" pitchFamily="34" charset="-120"/>
              </a:rPr>
              <a:t>For classification tasks, KNN assigns the class label based on the majority vote of the K nearest neighbors.</a:t>
            </a:r>
            <a:endParaRPr lang="en-US" sz="1750" dirty="0"/>
          </a:p>
        </p:txBody>
      </p:sp>
      <p:pic>
        <p:nvPicPr>
          <p:cNvPr id="14" name="Image 4" descr="preencoded.png"/>
          <p:cNvPicPr>
            <a:picLocks noChangeAspect="1"/>
          </p:cNvPicPr>
          <p:nvPr/>
        </p:nvPicPr>
        <p:blipFill>
          <a:blip r:embed="rId7"/>
          <a:stretch>
            <a:fillRect/>
          </a:stretch>
        </p:blipFill>
        <p:spPr>
          <a:xfrm>
            <a:off x="10203656" y="3040380"/>
            <a:ext cx="444341" cy="444341"/>
          </a:xfrm>
          <a:prstGeom prst="rect">
            <a:avLst/>
          </a:prstGeom>
        </p:spPr>
      </p:pic>
      <p:sp>
        <p:nvSpPr>
          <p:cNvPr id="15" name="Text 8"/>
          <p:cNvSpPr/>
          <p:nvPr/>
        </p:nvSpPr>
        <p:spPr>
          <a:xfrm>
            <a:off x="10203656" y="3706892"/>
            <a:ext cx="2388751" cy="347186"/>
          </a:xfrm>
          <a:prstGeom prst="rect">
            <a:avLst/>
          </a:prstGeom>
          <a:noFill/>
          <a:ln/>
        </p:spPr>
        <p:txBody>
          <a:bodyPr wrap="none" rtlCol="0" anchor="t"/>
          <a:lstStyle/>
          <a:p>
            <a:pPr marL="0" indent="0" algn="l">
              <a:lnSpc>
                <a:spcPts val="2734"/>
              </a:lnSpc>
              <a:buNone/>
            </a:pPr>
            <a:r>
              <a:rPr lang="en-US" sz="2187" dirty="0">
                <a:solidFill>
                  <a:srgbClr val="B380FF"/>
                </a:solidFill>
                <a:latin typeface="Sora" pitchFamily="34" charset="0"/>
                <a:ea typeface="Sora" pitchFamily="34" charset="-122"/>
                <a:cs typeface="Sora" pitchFamily="34" charset="-120"/>
              </a:rPr>
              <a:t>Averaging</a:t>
            </a:r>
            <a:endParaRPr lang="en-US" sz="2187" dirty="0"/>
          </a:p>
        </p:txBody>
      </p:sp>
      <p:sp>
        <p:nvSpPr>
          <p:cNvPr id="16" name="Text 9"/>
          <p:cNvSpPr/>
          <p:nvPr/>
        </p:nvSpPr>
        <p:spPr>
          <a:xfrm>
            <a:off x="10203656" y="4187309"/>
            <a:ext cx="2388751" cy="2132409"/>
          </a:xfrm>
          <a:prstGeom prst="rect">
            <a:avLst/>
          </a:prstGeom>
          <a:noFill/>
          <a:ln/>
        </p:spPr>
        <p:txBody>
          <a:bodyPr wrap="square" rtlCol="0" anchor="t"/>
          <a:lstStyle/>
          <a:p>
            <a:pPr marL="0" indent="0" algn="l">
              <a:lnSpc>
                <a:spcPts val="2799"/>
              </a:lnSpc>
              <a:buNone/>
            </a:pPr>
            <a:r>
              <a:rPr lang="en-US" sz="1750" dirty="0">
                <a:solidFill>
                  <a:srgbClr val="E0D6DE"/>
                </a:solidFill>
                <a:latin typeface="Noto Sans TC" pitchFamily="34" charset="0"/>
                <a:ea typeface="Noto Sans TC" pitchFamily="34" charset="-122"/>
                <a:cs typeface="Noto Sans TC" pitchFamily="34" charset="-120"/>
              </a:rPr>
              <a:t>For regression tasks, KNN predicts the target value by averaging the values of the K nearest neighbors.</a:t>
            </a:r>
            <a:endParaRPr lang="en-US" sz="175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655BC-9B92-374C-89E2-62BE485E9E79}"/>
              </a:ext>
            </a:extLst>
          </p:cNvPr>
          <p:cNvSpPr txBox="1"/>
          <p:nvPr/>
        </p:nvSpPr>
        <p:spPr>
          <a:xfrm>
            <a:off x="6118841" y="622300"/>
            <a:ext cx="3050772" cy="646331"/>
          </a:xfrm>
          <a:prstGeom prst="rect">
            <a:avLst/>
          </a:prstGeom>
          <a:noFill/>
        </p:spPr>
        <p:txBody>
          <a:bodyPr wrap="none" rtlCol="0">
            <a:spAutoFit/>
          </a:bodyPr>
          <a:lstStyle/>
          <a:p>
            <a:pPr algn="ctr"/>
            <a:r>
              <a:rPr lang="en-US" dirty="0"/>
              <a:t>ACCURACY TREND WITH K</a:t>
            </a:r>
            <a:br>
              <a:rPr lang="en-US" dirty="0"/>
            </a:br>
            <a:r>
              <a:rPr lang="en-US" dirty="0"/>
              <a:t>(KNN WITHOUT UPSAMPLING)</a:t>
            </a:r>
          </a:p>
        </p:txBody>
      </p:sp>
      <p:pic>
        <p:nvPicPr>
          <p:cNvPr id="5" name="Picture 4">
            <a:extLst>
              <a:ext uri="{FF2B5EF4-FFF2-40B4-BE49-F238E27FC236}">
                <a16:creationId xmlns:a16="http://schemas.microsoft.com/office/drawing/2014/main" id="{737E1F70-5E27-024D-9ADF-3FA3E200817B}"/>
              </a:ext>
            </a:extLst>
          </p:cNvPr>
          <p:cNvPicPr>
            <a:picLocks noChangeAspect="1"/>
          </p:cNvPicPr>
          <p:nvPr/>
        </p:nvPicPr>
        <p:blipFill>
          <a:blip r:embed="rId2"/>
          <a:stretch>
            <a:fillRect/>
          </a:stretch>
        </p:blipFill>
        <p:spPr>
          <a:xfrm>
            <a:off x="4686300" y="2038350"/>
            <a:ext cx="5257800" cy="4152900"/>
          </a:xfrm>
          <a:prstGeom prst="rect">
            <a:avLst/>
          </a:prstGeom>
        </p:spPr>
      </p:pic>
    </p:spTree>
    <p:extLst>
      <p:ext uri="{BB962C8B-B14F-4D97-AF65-F5344CB8AC3E}">
        <p14:creationId xmlns:p14="http://schemas.microsoft.com/office/powerpoint/2010/main" val="8367704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BC5E0F-B234-1142-8692-534F6ADE9AA2}"/>
              </a:ext>
            </a:extLst>
          </p:cNvPr>
          <p:cNvPicPr>
            <a:picLocks noChangeAspect="1"/>
          </p:cNvPicPr>
          <p:nvPr/>
        </p:nvPicPr>
        <p:blipFill>
          <a:blip r:embed="rId2"/>
          <a:stretch>
            <a:fillRect/>
          </a:stretch>
        </p:blipFill>
        <p:spPr>
          <a:xfrm>
            <a:off x="4394200" y="1619250"/>
            <a:ext cx="5842000" cy="4991100"/>
          </a:xfrm>
          <a:prstGeom prst="rect">
            <a:avLst/>
          </a:prstGeom>
        </p:spPr>
      </p:pic>
      <p:sp>
        <p:nvSpPr>
          <p:cNvPr id="4" name="TextBox 3">
            <a:extLst>
              <a:ext uri="{FF2B5EF4-FFF2-40B4-BE49-F238E27FC236}">
                <a16:creationId xmlns:a16="http://schemas.microsoft.com/office/drawing/2014/main" id="{AAC655BC-9B92-374C-89E2-62BE485E9E79}"/>
              </a:ext>
            </a:extLst>
          </p:cNvPr>
          <p:cNvSpPr txBox="1"/>
          <p:nvPr/>
        </p:nvSpPr>
        <p:spPr>
          <a:xfrm>
            <a:off x="5894383" y="622300"/>
            <a:ext cx="3499676" cy="646331"/>
          </a:xfrm>
          <a:prstGeom prst="rect">
            <a:avLst/>
          </a:prstGeom>
          <a:noFill/>
        </p:spPr>
        <p:txBody>
          <a:bodyPr wrap="none" rtlCol="0">
            <a:spAutoFit/>
          </a:bodyPr>
          <a:lstStyle/>
          <a:p>
            <a:pPr algn="ctr"/>
            <a:r>
              <a:rPr lang="en-US" dirty="0"/>
              <a:t>CONFUSION MATRIX</a:t>
            </a:r>
            <a:br>
              <a:rPr lang="en-US" dirty="0"/>
            </a:br>
            <a:r>
              <a:rPr lang="en-US" dirty="0"/>
              <a:t>(KNN MODEL without up-sampling)</a:t>
            </a:r>
          </a:p>
        </p:txBody>
      </p:sp>
    </p:spTree>
    <p:extLst>
      <p:ext uri="{BB962C8B-B14F-4D97-AF65-F5344CB8AC3E}">
        <p14:creationId xmlns:p14="http://schemas.microsoft.com/office/powerpoint/2010/main" val="21076316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655BC-9B92-374C-89E2-62BE485E9E79}"/>
              </a:ext>
            </a:extLst>
          </p:cNvPr>
          <p:cNvSpPr txBox="1"/>
          <p:nvPr/>
        </p:nvSpPr>
        <p:spPr>
          <a:xfrm>
            <a:off x="6323256" y="622300"/>
            <a:ext cx="2641941" cy="646331"/>
          </a:xfrm>
          <a:prstGeom prst="rect">
            <a:avLst/>
          </a:prstGeom>
          <a:noFill/>
        </p:spPr>
        <p:txBody>
          <a:bodyPr wrap="none" rtlCol="0">
            <a:spAutoFit/>
          </a:bodyPr>
          <a:lstStyle/>
          <a:p>
            <a:pPr algn="ctr"/>
            <a:r>
              <a:rPr lang="en-US" dirty="0"/>
              <a:t>ACCURACY TREND WITH K</a:t>
            </a:r>
            <a:br>
              <a:rPr lang="en-US" dirty="0"/>
            </a:br>
            <a:r>
              <a:rPr lang="en-US" dirty="0"/>
              <a:t>(KNN WITH UPSAMPLING)</a:t>
            </a:r>
          </a:p>
        </p:txBody>
      </p:sp>
      <p:pic>
        <p:nvPicPr>
          <p:cNvPr id="3" name="Picture 2">
            <a:extLst>
              <a:ext uri="{FF2B5EF4-FFF2-40B4-BE49-F238E27FC236}">
                <a16:creationId xmlns:a16="http://schemas.microsoft.com/office/drawing/2014/main" id="{BD8B7503-57BA-B643-A3E2-A94E35B22161}"/>
              </a:ext>
            </a:extLst>
          </p:cNvPr>
          <p:cNvPicPr>
            <a:picLocks noChangeAspect="1"/>
          </p:cNvPicPr>
          <p:nvPr/>
        </p:nvPicPr>
        <p:blipFill>
          <a:blip r:embed="rId2"/>
          <a:stretch>
            <a:fillRect/>
          </a:stretch>
        </p:blipFill>
        <p:spPr>
          <a:xfrm>
            <a:off x="4724400" y="2038350"/>
            <a:ext cx="5181600" cy="4152900"/>
          </a:xfrm>
          <a:prstGeom prst="rect">
            <a:avLst/>
          </a:prstGeom>
        </p:spPr>
      </p:pic>
    </p:spTree>
    <p:extLst>
      <p:ext uri="{BB962C8B-B14F-4D97-AF65-F5344CB8AC3E}">
        <p14:creationId xmlns:p14="http://schemas.microsoft.com/office/powerpoint/2010/main" val="31285105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C655BC-9B92-374C-89E2-62BE485E9E79}"/>
              </a:ext>
            </a:extLst>
          </p:cNvPr>
          <p:cNvSpPr txBox="1"/>
          <p:nvPr/>
        </p:nvSpPr>
        <p:spPr>
          <a:xfrm>
            <a:off x="5993769" y="622300"/>
            <a:ext cx="3300904" cy="646331"/>
          </a:xfrm>
          <a:prstGeom prst="rect">
            <a:avLst/>
          </a:prstGeom>
          <a:noFill/>
        </p:spPr>
        <p:txBody>
          <a:bodyPr wrap="none" rtlCol="0">
            <a:spAutoFit/>
          </a:bodyPr>
          <a:lstStyle/>
          <a:p>
            <a:pPr algn="ctr"/>
            <a:r>
              <a:rPr lang="en-US" dirty="0"/>
              <a:t>CONFUSION MATRIX</a:t>
            </a:r>
            <a:br>
              <a:rPr lang="en-US" dirty="0"/>
            </a:br>
            <a:r>
              <a:rPr lang="en-US" dirty="0"/>
              <a:t>(KNN MODEL with up-sampling)</a:t>
            </a:r>
          </a:p>
        </p:txBody>
      </p:sp>
      <p:pic>
        <p:nvPicPr>
          <p:cNvPr id="5" name="Picture 4">
            <a:extLst>
              <a:ext uri="{FF2B5EF4-FFF2-40B4-BE49-F238E27FC236}">
                <a16:creationId xmlns:a16="http://schemas.microsoft.com/office/drawing/2014/main" id="{B9334F39-BD23-0246-B60B-5693BAABFAEA}"/>
              </a:ext>
            </a:extLst>
          </p:cNvPr>
          <p:cNvPicPr>
            <a:picLocks noChangeAspect="1"/>
          </p:cNvPicPr>
          <p:nvPr/>
        </p:nvPicPr>
        <p:blipFill>
          <a:blip r:embed="rId2"/>
          <a:stretch>
            <a:fillRect/>
          </a:stretch>
        </p:blipFill>
        <p:spPr>
          <a:xfrm>
            <a:off x="4394200" y="1619250"/>
            <a:ext cx="5842000" cy="4991100"/>
          </a:xfrm>
          <a:prstGeom prst="rect">
            <a:avLst/>
          </a:prstGeom>
        </p:spPr>
      </p:pic>
    </p:spTree>
    <p:extLst>
      <p:ext uri="{BB962C8B-B14F-4D97-AF65-F5344CB8AC3E}">
        <p14:creationId xmlns:p14="http://schemas.microsoft.com/office/powerpoint/2010/main" val="38472416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
        <p:nvSpPr>
          <p:cNvPr id="4" name="Text 1"/>
          <p:cNvSpPr/>
          <p:nvPr/>
        </p:nvSpPr>
        <p:spPr>
          <a:xfrm>
            <a:off x="2037993" y="1427798"/>
            <a:ext cx="10554414" cy="1388745"/>
          </a:xfrm>
          <a:prstGeom prst="rect">
            <a:avLst/>
          </a:prstGeom>
          <a:noFill/>
          <a:ln/>
        </p:spPr>
        <p:txBody>
          <a:bodyPr wrap="square" rtlCol="0" anchor="t"/>
          <a:lstStyle/>
          <a:p>
            <a:pPr marL="0" indent="0">
              <a:lnSpc>
                <a:spcPts val="5468"/>
              </a:lnSpc>
              <a:buNone/>
            </a:pPr>
            <a:r>
              <a:rPr lang="en-US" sz="4374" dirty="0">
                <a:solidFill>
                  <a:srgbClr val="B380FF"/>
                </a:solidFill>
                <a:latin typeface="Sora" pitchFamily="34" charset="0"/>
                <a:ea typeface="Sora" pitchFamily="34" charset="-122"/>
                <a:cs typeface="Sora" pitchFamily="34" charset="-120"/>
              </a:rPr>
              <a:t>Comparison of Decision Tree and KNN Models</a:t>
            </a:r>
            <a:endParaRPr lang="en-US" sz="4374" dirty="0"/>
          </a:p>
        </p:txBody>
      </p:sp>
      <p:sp>
        <p:nvSpPr>
          <p:cNvPr id="5" name="Text 2"/>
          <p:cNvSpPr/>
          <p:nvPr/>
        </p:nvSpPr>
        <p:spPr>
          <a:xfrm>
            <a:off x="2260163" y="3401735"/>
            <a:ext cx="4829056" cy="355402"/>
          </a:xfrm>
          <a:prstGeom prst="rect">
            <a:avLst/>
          </a:prstGeom>
          <a:noFill/>
          <a:ln/>
        </p:spPr>
        <p:txBody>
          <a:bodyPr wrap="non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Decision Trees</a:t>
            </a:r>
            <a:endParaRPr lang="en-US" sz="1750" dirty="0"/>
          </a:p>
        </p:txBody>
      </p:sp>
      <p:sp>
        <p:nvSpPr>
          <p:cNvPr id="6" name="Text 3"/>
          <p:cNvSpPr/>
          <p:nvPr/>
        </p:nvSpPr>
        <p:spPr>
          <a:xfrm>
            <a:off x="7541181" y="3401735"/>
            <a:ext cx="4829056" cy="355402"/>
          </a:xfrm>
          <a:prstGeom prst="rect">
            <a:avLst/>
          </a:prstGeom>
          <a:noFill/>
          <a:ln/>
        </p:spPr>
        <p:txBody>
          <a:bodyPr wrap="non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KNN</a:t>
            </a:r>
            <a:endParaRPr lang="en-US" sz="1750" dirty="0"/>
          </a:p>
        </p:txBody>
      </p:sp>
      <p:sp>
        <p:nvSpPr>
          <p:cNvPr id="7" name="Shape 4"/>
          <p:cNvSpPr/>
          <p:nvPr/>
        </p:nvSpPr>
        <p:spPr>
          <a:xfrm>
            <a:off x="2037993" y="3897987"/>
            <a:ext cx="10554414" cy="637103"/>
          </a:xfrm>
          <a:prstGeom prst="rect">
            <a:avLst/>
          </a:prstGeom>
          <a:solidFill>
            <a:srgbClr val="1A1A21"/>
          </a:solidFill>
          <a:ln/>
        </p:spPr>
      </p:sp>
      <p:sp>
        <p:nvSpPr>
          <p:cNvPr id="8" name="Text 5"/>
          <p:cNvSpPr/>
          <p:nvPr/>
        </p:nvSpPr>
        <p:spPr>
          <a:xfrm>
            <a:off x="2260163" y="4038838"/>
            <a:ext cx="4829056" cy="355402"/>
          </a:xfrm>
          <a:prstGeom prst="rect">
            <a:avLst/>
          </a:prstGeom>
          <a:noFill/>
          <a:ln/>
        </p:spPr>
        <p:txBody>
          <a:bodyPr wrap="non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Interpretable model structure</a:t>
            </a:r>
            <a:endParaRPr lang="en-US" sz="1750" dirty="0"/>
          </a:p>
        </p:txBody>
      </p:sp>
      <p:sp>
        <p:nvSpPr>
          <p:cNvPr id="9" name="Text 6"/>
          <p:cNvSpPr/>
          <p:nvPr/>
        </p:nvSpPr>
        <p:spPr>
          <a:xfrm>
            <a:off x="7541181" y="4038838"/>
            <a:ext cx="4829056" cy="355402"/>
          </a:xfrm>
          <a:prstGeom prst="rect">
            <a:avLst/>
          </a:prstGeom>
          <a:noFill/>
          <a:ln/>
        </p:spPr>
        <p:txBody>
          <a:bodyPr wrap="non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Black-box model</a:t>
            </a:r>
            <a:endParaRPr lang="en-US" sz="1750" dirty="0"/>
          </a:p>
        </p:txBody>
      </p:sp>
      <p:sp>
        <p:nvSpPr>
          <p:cNvPr id="10" name="Text 7"/>
          <p:cNvSpPr/>
          <p:nvPr/>
        </p:nvSpPr>
        <p:spPr>
          <a:xfrm>
            <a:off x="2260163" y="4675942"/>
            <a:ext cx="4829056" cy="355402"/>
          </a:xfrm>
          <a:prstGeom prst="rect">
            <a:avLst/>
          </a:prstGeom>
          <a:noFill/>
          <a:ln/>
        </p:spPr>
        <p:txBody>
          <a:bodyPr wrap="non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Efficient for large datasets</a:t>
            </a:r>
            <a:endParaRPr lang="en-US" sz="1750" dirty="0"/>
          </a:p>
        </p:txBody>
      </p:sp>
      <p:sp>
        <p:nvSpPr>
          <p:cNvPr id="11" name="Text 8"/>
          <p:cNvSpPr/>
          <p:nvPr/>
        </p:nvSpPr>
        <p:spPr>
          <a:xfrm>
            <a:off x="7541181" y="4675942"/>
            <a:ext cx="4829056" cy="355402"/>
          </a:xfrm>
          <a:prstGeom prst="rect">
            <a:avLst/>
          </a:prstGeom>
          <a:noFill/>
          <a:ln/>
        </p:spPr>
        <p:txBody>
          <a:bodyPr wrap="non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Computationally intensive for large datasets</a:t>
            </a:r>
            <a:endParaRPr lang="en-US" sz="1750" dirty="0"/>
          </a:p>
        </p:txBody>
      </p:sp>
      <p:sp>
        <p:nvSpPr>
          <p:cNvPr id="12" name="Shape 9"/>
          <p:cNvSpPr/>
          <p:nvPr/>
        </p:nvSpPr>
        <p:spPr>
          <a:xfrm>
            <a:off x="2037993" y="5172194"/>
            <a:ext cx="10554414" cy="992505"/>
          </a:xfrm>
          <a:prstGeom prst="rect">
            <a:avLst/>
          </a:prstGeom>
          <a:solidFill>
            <a:srgbClr val="1A1A21"/>
          </a:solidFill>
          <a:ln/>
        </p:spPr>
      </p:sp>
      <p:sp>
        <p:nvSpPr>
          <p:cNvPr id="13" name="Text 10"/>
          <p:cNvSpPr/>
          <p:nvPr/>
        </p:nvSpPr>
        <p:spPr>
          <a:xfrm>
            <a:off x="2260163" y="5313045"/>
            <a:ext cx="4829056" cy="710803"/>
          </a:xfrm>
          <a:prstGeom prst="rect">
            <a:avLst/>
          </a:prstGeom>
          <a:noFill/>
          <a:ln/>
        </p:spPr>
        <p:txBody>
          <a:bodyPr wrap="squar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Can handle both numerical and categorical features</a:t>
            </a:r>
            <a:endParaRPr lang="en-US" sz="1750" dirty="0"/>
          </a:p>
        </p:txBody>
      </p:sp>
      <p:sp>
        <p:nvSpPr>
          <p:cNvPr id="14" name="Text 11"/>
          <p:cNvSpPr/>
          <p:nvPr/>
        </p:nvSpPr>
        <p:spPr>
          <a:xfrm>
            <a:off x="7541181" y="5313045"/>
            <a:ext cx="4829056" cy="355402"/>
          </a:xfrm>
          <a:prstGeom prst="rect">
            <a:avLst/>
          </a:prstGeom>
          <a:noFill/>
          <a:ln/>
        </p:spPr>
        <p:txBody>
          <a:bodyPr wrap="non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Performs better with numerical features</a:t>
            </a:r>
            <a:endParaRPr lang="en-US" sz="1750" dirty="0"/>
          </a:p>
        </p:txBody>
      </p:sp>
      <p:sp>
        <p:nvSpPr>
          <p:cNvPr id="15" name="Text 12"/>
          <p:cNvSpPr/>
          <p:nvPr/>
        </p:nvSpPr>
        <p:spPr>
          <a:xfrm>
            <a:off x="2260163" y="6305550"/>
            <a:ext cx="4829056" cy="355402"/>
          </a:xfrm>
          <a:prstGeom prst="rect">
            <a:avLst/>
          </a:prstGeom>
          <a:noFill/>
          <a:ln/>
        </p:spPr>
        <p:txBody>
          <a:bodyPr wrap="non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Prone to overfitting, require pruning</a:t>
            </a:r>
            <a:endParaRPr lang="en-US" sz="1750" dirty="0"/>
          </a:p>
        </p:txBody>
      </p:sp>
      <p:sp>
        <p:nvSpPr>
          <p:cNvPr id="16" name="Text 13"/>
          <p:cNvSpPr/>
          <p:nvPr/>
        </p:nvSpPr>
        <p:spPr>
          <a:xfrm>
            <a:off x="7541181" y="6305550"/>
            <a:ext cx="4829056" cy="355402"/>
          </a:xfrm>
          <a:prstGeom prst="rect">
            <a:avLst/>
          </a:prstGeom>
          <a:noFill/>
          <a:ln/>
        </p:spPr>
        <p:txBody>
          <a:bodyPr wrap="non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Sensitive to noisy or irrelevant features</a:t>
            </a:r>
            <a:endParaRPr lang="en-US" sz="175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7070C">
              <a:alpha val="80000"/>
            </a:srgbClr>
          </a:solidFill>
          <a:ln/>
        </p:spPr>
      </p:sp>
      <p:sp>
        <p:nvSpPr>
          <p:cNvPr id="6" name="Text 2"/>
          <p:cNvSpPr/>
          <p:nvPr/>
        </p:nvSpPr>
        <p:spPr>
          <a:xfrm>
            <a:off x="2037993" y="1221224"/>
            <a:ext cx="8742402" cy="694373"/>
          </a:xfrm>
          <a:prstGeom prst="rect">
            <a:avLst/>
          </a:prstGeom>
          <a:noFill/>
          <a:ln/>
        </p:spPr>
        <p:txBody>
          <a:bodyPr wrap="none" rtlCol="0" anchor="t"/>
          <a:lstStyle/>
          <a:p>
            <a:pPr marL="0" indent="0">
              <a:lnSpc>
                <a:spcPts val="5468"/>
              </a:lnSpc>
              <a:buNone/>
            </a:pPr>
            <a:r>
              <a:rPr lang="en-US" sz="4374" dirty="0">
                <a:solidFill>
                  <a:srgbClr val="B380FF"/>
                </a:solidFill>
                <a:latin typeface="Sora" pitchFamily="34" charset="0"/>
                <a:ea typeface="Sora" pitchFamily="34" charset="-122"/>
                <a:cs typeface="Sora" pitchFamily="34" charset="-120"/>
              </a:rPr>
              <a:t>Conclusion and Key Takeaways</a:t>
            </a:r>
            <a:endParaRPr lang="en-US" sz="4374" dirty="0"/>
          </a:p>
        </p:txBody>
      </p:sp>
      <p:pic>
        <p:nvPicPr>
          <p:cNvPr id="7" name="Image 2" descr="preencoded.png"/>
          <p:cNvPicPr>
            <a:picLocks noChangeAspect="1"/>
          </p:cNvPicPr>
          <p:nvPr/>
        </p:nvPicPr>
        <p:blipFill>
          <a:blip r:embed="rId5"/>
          <a:stretch>
            <a:fillRect/>
          </a:stretch>
        </p:blipFill>
        <p:spPr>
          <a:xfrm>
            <a:off x="2037993" y="2248853"/>
            <a:ext cx="3518059" cy="888682"/>
          </a:xfrm>
          <a:prstGeom prst="rect">
            <a:avLst/>
          </a:prstGeom>
        </p:spPr>
      </p:pic>
      <p:sp>
        <p:nvSpPr>
          <p:cNvPr id="8" name="Text 3"/>
          <p:cNvSpPr/>
          <p:nvPr/>
        </p:nvSpPr>
        <p:spPr>
          <a:xfrm>
            <a:off x="2260163" y="3470791"/>
            <a:ext cx="2777490" cy="347186"/>
          </a:xfrm>
          <a:prstGeom prst="rect">
            <a:avLst/>
          </a:prstGeom>
          <a:noFill/>
          <a:ln/>
        </p:spPr>
        <p:txBody>
          <a:bodyPr wrap="none" rtlCol="0" anchor="t"/>
          <a:lstStyle/>
          <a:p>
            <a:pPr marL="0" indent="0" algn="l">
              <a:lnSpc>
                <a:spcPts val="2734"/>
              </a:lnSpc>
              <a:buNone/>
            </a:pPr>
            <a:r>
              <a:rPr lang="en-US" sz="2187" dirty="0">
                <a:solidFill>
                  <a:srgbClr val="B380FF"/>
                </a:solidFill>
                <a:latin typeface="Sora" pitchFamily="34" charset="0"/>
                <a:ea typeface="Sora" pitchFamily="34" charset="-122"/>
                <a:cs typeface="Sora" pitchFamily="34" charset="-120"/>
              </a:rPr>
              <a:t>Diverse Algorithms</a:t>
            </a:r>
            <a:endParaRPr lang="en-US" sz="2187" dirty="0"/>
          </a:p>
        </p:txBody>
      </p:sp>
      <p:sp>
        <p:nvSpPr>
          <p:cNvPr id="9" name="Text 4"/>
          <p:cNvSpPr/>
          <p:nvPr/>
        </p:nvSpPr>
        <p:spPr>
          <a:xfrm>
            <a:off x="2260163" y="3951208"/>
            <a:ext cx="3073718" cy="2487811"/>
          </a:xfrm>
          <a:prstGeom prst="rect">
            <a:avLst/>
          </a:prstGeom>
          <a:noFill/>
          <a:ln/>
        </p:spPr>
        <p:txBody>
          <a:bodyPr wrap="square" rtlCol="0" anchor="t"/>
          <a:lstStyle/>
          <a:p>
            <a:pPr marL="0" indent="0" algn="l">
              <a:lnSpc>
                <a:spcPts val="2799"/>
              </a:lnSpc>
              <a:buNone/>
            </a:pPr>
            <a:r>
              <a:rPr lang="en-US" sz="1750" dirty="0">
                <a:solidFill>
                  <a:srgbClr val="E0D6DE"/>
                </a:solidFill>
                <a:latin typeface="Noto Sans TC" pitchFamily="34" charset="0"/>
                <a:ea typeface="Noto Sans TC" pitchFamily="34" charset="-122"/>
                <a:cs typeface="Noto Sans TC" pitchFamily="34" charset="-120"/>
              </a:rPr>
              <a:t>The presented machine learning algorithms - ID3, C4.5, CART, and KNN - offer unique strengths and capabilities, catering to a wide range of problem domains.</a:t>
            </a:r>
            <a:endParaRPr lang="en-US" sz="1750" dirty="0"/>
          </a:p>
        </p:txBody>
      </p:sp>
      <p:pic>
        <p:nvPicPr>
          <p:cNvPr id="10" name="Image 3" descr="preencoded.png"/>
          <p:cNvPicPr>
            <a:picLocks noChangeAspect="1"/>
          </p:cNvPicPr>
          <p:nvPr/>
        </p:nvPicPr>
        <p:blipFill>
          <a:blip r:embed="rId6"/>
          <a:stretch>
            <a:fillRect/>
          </a:stretch>
        </p:blipFill>
        <p:spPr>
          <a:xfrm>
            <a:off x="5556052" y="2248853"/>
            <a:ext cx="3518178" cy="888682"/>
          </a:xfrm>
          <a:prstGeom prst="rect">
            <a:avLst/>
          </a:prstGeom>
        </p:spPr>
      </p:pic>
      <p:sp>
        <p:nvSpPr>
          <p:cNvPr id="11" name="Text 5"/>
          <p:cNvSpPr/>
          <p:nvPr/>
        </p:nvSpPr>
        <p:spPr>
          <a:xfrm>
            <a:off x="5778222" y="3470791"/>
            <a:ext cx="3073837" cy="694373"/>
          </a:xfrm>
          <a:prstGeom prst="rect">
            <a:avLst/>
          </a:prstGeom>
          <a:noFill/>
          <a:ln/>
        </p:spPr>
        <p:txBody>
          <a:bodyPr wrap="square" rtlCol="0" anchor="t"/>
          <a:lstStyle/>
          <a:p>
            <a:pPr marL="0" indent="0" algn="l">
              <a:lnSpc>
                <a:spcPts val="2734"/>
              </a:lnSpc>
              <a:buNone/>
            </a:pPr>
            <a:r>
              <a:rPr lang="en-US" sz="2187" dirty="0">
                <a:solidFill>
                  <a:srgbClr val="B380FF"/>
                </a:solidFill>
                <a:latin typeface="Sora" pitchFamily="34" charset="0"/>
                <a:ea typeface="Sora" pitchFamily="34" charset="-122"/>
                <a:cs typeface="Sora" pitchFamily="34" charset="-120"/>
              </a:rPr>
              <a:t>Informed Decision Making</a:t>
            </a:r>
            <a:endParaRPr lang="en-US" sz="2187" dirty="0"/>
          </a:p>
        </p:txBody>
      </p:sp>
      <p:sp>
        <p:nvSpPr>
          <p:cNvPr id="12" name="Text 6"/>
          <p:cNvSpPr/>
          <p:nvPr/>
        </p:nvSpPr>
        <p:spPr>
          <a:xfrm>
            <a:off x="5778222" y="4298394"/>
            <a:ext cx="3073837" cy="2487811"/>
          </a:xfrm>
          <a:prstGeom prst="rect">
            <a:avLst/>
          </a:prstGeom>
          <a:noFill/>
          <a:ln/>
        </p:spPr>
        <p:txBody>
          <a:bodyPr wrap="square" rtlCol="0" anchor="t"/>
          <a:lstStyle/>
          <a:p>
            <a:pPr marL="0" indent="0" algn="l">
              <a:lnSpc>
                <a:spcPts val="2799"/>
              </a:lnSpc>
              <a:buNone/>
            </a:pPr>
            <a:r>
              <a:rPr lang="en-US" sz="1750" dirty="0">
                <a:solidFill>
                  <a:srgbClr val="E0D6DE"/>
                </a:solidFill>
                <a:latin typeface="Noto Sans TC" pitchFamily="34" charset="0"/>
                <a:ea typeface="Noto Sans TC" pitchFamily="34" charset="-122"/>
                <a:cs typeface="Noto Sans TC" pitchFamily="34" charset="-120"/>
              </a:rPr>
              <a:t>Understanding the nuances of these algorithms empowers data scientists to make informed choices based on the specific requirements of their projects.</a:t>
            </a:r>
            <a:endParaRPr lang="en-US" sz="1750" dirty="0"/>
          </a:p>
        </p:txBody>
      </p:sp>
      <p:pic>
        <p:nvPicPr>
          <p:cNvPr id="13" name="Image 4" descr="preencoded.png"/>
          <p:cNvPicPr>
            <a:picLocks noChangeAspect="1"/>
          </p:cNvPicPr>
          <p:nvPr/>
        </p:nvPicPr>
        <p:blipFill>
          <a:blip r:embed="rId7"/>
          <a:stretch>
            <a:fillRect/>
          </a:stretch>
        </p:blipFill>
        <p:spPr>
          <a:xfrm>
            <a:off x="9074229" y="2248853"/>
            <a:ext cx="3518178" cy="888682"/>
          </a:xfrm>
          <a:prstGeom prst="rect">
            <a:avLst/>
          </a:prstGeom>
        </p:spPr>
      </p:pic>
      <p:sp>
        <p:nvSpPr>
          <p:cNvPr id="14" name="Text 7"/>
          <p:cNvSpPr/>
          <p:nvPr/>
        </p:nvSpPr>
        <p:spPr>
          <a:xfrm>
            <a:off x="9296400" y="3470791"/>
            <a:ext cx="2959537" cy="347186"/>
          </a:xfrm>
          <a:prstGeom prst="rect">
            <a:avLst/>
          </a:prstGeom>
          <a:noFill/>
          <a:ln/>
        </p:spPr>
        <p:txBody>
          <a:bodyPr wrap="none" rtlCol="0" anchor="t"/>
          <a:lstStyle/>
          <a:p>
            <a:pPr marL="0" indent="0" algn="l">
              <a:lnSpc>
                <a:spcPts val="2734"/>
              </a:lnSpc>
              <a:buNone/>
            </a:pPr>
            <a:r>
              <a:rPr lang="en-US" sz="2187" dirty="0">
                <a:solidFill>
                  <a:srgbClr val="B380FF"/>
                </a:solidFill>
                <a:latin typeface="Sora" pitchFamily="34" charset="0"/>
                <a:ea typeface="Sora" pitchFamily="34" charset="-122"/>
                <a:cs typeface="Sora" pitchFamily="34" charset="-120"/>
              </a:rPr>
              <a:t>Continuous Learning</a:t>
            </a:r>
            <a:endParaRPr lang="en-US" sz="2187" dirty="0"/>
          </a:p>
        </p:txBody>
      </p:sp>
      <p:sp>
        <p:nvSpPr>
          <p:cNvPr id="15" name="Text 8"/>
          <p:cNvSpPr/>
          <p:nvPr/>
        </p:nvSpPr>
        <p:spPr>
          <a:xfrm>
            <a:off x="9296400" y="3951208"/>
            <a:ext cx="3073837" cy="2487811"/>
          </a:xfrm>
          <a:prstGeom prst="rect">
            <a:avLst/>
          </a:prstGeom>
          <a:noFill/>
          <a:ln/>
        </p:spPr>
        <p:txBody>
          <a:bodyPr wrap="square" rtlCol="0" anchor="t"/>
          <a:lstStyle/>
          <a:p>
            <a:pPr marL="0" indent="0" algn="l">
              <a:lnSpc>
                <a:spcPts val="2799"/>
              </a:lnSpc>
              <a:buNone/>
            </a:pPr>
            <a:r>
              <a:rPr lang="en-US" sz="1750" dirty="0">
                <a:solidFill>
                  <a:srgbClr val="E0D6DE"/>
                </a:solidFill>
                <a:latin typeface="Noto Sans TC" pitchFamily="34" charset="0"/>
                <a:ea typeface="Noto Sans TC" pitchFamily="34" charset="-122"/>
                <a:cs typeface="Noto Sans TC" pitchFamily="34" charset="-120"/>
              </a:rPr>
              <a:t>As the field of machine learning continues to evolve, staying up-to-date with the latest advancements and exploring new techniques is crucial for successful problem-solving.</a:t>
            </a:r>
            <a:endParaRPr lang="en-US" sz="175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5" name="Text 1"/>
          <p:cNvSpPr/>
          <p:nvPr/>
        </p:nvSpPr>
        <p:spPr>
          <a:xfrm>
            <a:off x="5307979" y="1483638"/>
            <a:ext cx="4737799"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Naive Bayes Model</a:t>
            </a:r>
            <a:endParaRPr lang="en-US" sz="4374" dirty="0"/>
          </a:p>
        </p:txBody>
      </p:sp>
      <p:sp>
        <p:nvSpPr>
          <p:cNvPr id="6" name="Shape 2"/>
          <p:cNvSpPr/>
          <p:nvPr/>
        </p:nvSpPr>
        <p:spPr>
          <a:xfrm>
            <a:off x="4490799" y="2511266"/>
            <a:ext cx="4542115" cy="2361605"/>
          </a:xfrm>
          <a:prstGeom prst="roundRect">
            <a:avLst>
              <a:gd name="adj" fmla="val 4234"/>
            </a:avLst>
          </a:prstGeom>
          <a:noFill/>
          <a:ln w="7620">
            <a:solidFill>
              <a:srgbClr val="552C86"/>
            </a:solidFill>
            <a:prstDash val="solid"/>
          </a:ln>
        </p:spPr>
      </p:sp>
      <p:sp>
        <p:nvSpPr>
          <p:cNvPr id="7" name="Text 3"/>
          <p:cNvSpPr/>
          <p:nvPr/>
        </p:nvSpPr>
        <p:spPr>
          <a:xfrm>
            <a:off x="4720590" y="2741057"/>
            <a:ext cx="3022044"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Probabilistic Classifier</a:t>
            </a:r>
            <a:endParaRPr lang="en-US" sz="2187" dirty="0"/>
          </a:p>
        </p:txBody>
      </p:sp>
      <p:sp>
        <p:nvSpPr>
          <p:cNvPr id="8" name="Text 4"/>
          <p:cNvSpPr/>
          <p:nvPr/>
        </p:nvSpPr>
        <p:spPr>
          <a:xfrm>
            <a:off x="4720590" y="3221474"/>
            <a:ext cx="4082534"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Naive Bayes is a simple yet powerful probabilistic classification algorithm that calculates the probability of an outcome based on the input features.</a:t>
            </a:r>
            <a:endParaRPr lang="en-US" sz="1750" dirty="0"/>
          </a:p>
        </p:txBody>
      </p:sp>
      <p:sp>
        <p:nvSpPr>
          <p:cNvPr id="9" name="Shape 5"/>
          <p:cNvSpPr/>
          <p:nvPr/>
        </p:nvSpPr>
        <p:spPr>
          <a:xfrm>
            <a:off x="9255085" y="2511266"/>
            <a:ext cx="4542115" cy="2361605"/>
          </a:xfrm>
          <a:prstGeom prst="roundRect">
            <a:avLst>
              <a:gd name="adj" fmla="val 4234"/>
            </a:avLst>
          </a:prstGeom>
          <a:noFill/>
          <a:ln w="7620">
            <a:solidFill>
              <a:srgbClr val="552C86"/>
            </a:solidFill>
            <a:prstDash val="solid"/>
          </a:ln>
        </p:spPr>
      </p:sp>
      <p:sp>
        <p:nvSpPr>
          <p:cNvPr id="10" name="Text 6"/>
          <p:cNvSpPr/>
          <p:nvPr/>
        </p:nvSpPr>
        <p:spPr>
          <a:xfrm>
            <a:off x="9484876" y="2741057"/>
            <a:ext cx="3796427"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Independence Assumption</a:t>
            </a:r>
            <a:endParaRPr lang="en-US" sz="2187" dirty="0"/>
          </a:p>
        </p:txBody>
      </p:sp>
      <p:sp>
        <p:nvSpPr>
          <p:cNvPr id="11" name="Text 7"/>
          <p:cNvSpPr/>
          <p:nvPr/>
        </p:nvSpPr>
        <p:spPr>
          <a:xfrm>
            <a:off x="9484876" y="3221474"/>
            <a:ext cx="4082534"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model assumes that the input features are independent of each other, which simplifies the calculations but can work well in many real-world scenarios.</a:t>
            </a:r>
            <a:endParaRPr lang="en-US" sz="1750" dirty="0"/>
          </a:p>
        </p:txBody>
      </p:sp>
      <p:sp>
        <p:nvSpPr>
          <p:cNvPr id="12" name="Shape 8"/>
          <p:cNvSpPr/>
          <p:nvPr/>
        </p:nvSpPr>
        <p:spPr>
          <a:xfrm>
            <a:off x="4490799" y="5095042"/>
            <a:ext cx="9306401" cy="1650802"/>
          </a:xfrm>
          <a:prstGeom prst="roundRect">
            <a:avLst>
              <a:gd name="adj" fmla="val 6057"/>
            </a:avLst>
          </a:prstGeom>
          <a:noFill/>
          <a:ln w="7620">
            <a:solidFill>
              <a:srgbClr val="552C86"/>
            </a:solidFill>
            <a:prstDash val="solid"/>
          </a:ln>
        </p:spPr>
      </p:sp>
      <p:sp>
        <p:nvSpPr>
          <p:cNvPr id="13" name="Text 9"/>
          <p:cNvSpPr/>
          <p:nvPr/>
        </p:nvSpPr>
        <p:spPr>
          <a:xfrm>
            <a:off x="4720590" y="5324832"/>
            <a:ext cx="277749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Fast and Scalable</a:t>
            </a:r>
            <a:endParaRPr lang="en-US" sz="2187" dirty="0"/>
          </a:p>
        </p:txBody>
      </p:sp>
      <p:sp>
        <p:nvSpPr>
          <p:cNvPr id="14" name="Text 10"/>
          <p:cNvSpPr/>
          <p:nvPr/>
        </p:nvSpPr>
        <p:spPr>
          <a:xfrm>
            <a:off x="4720590" y="5805249"/>
            <a:ext cx="8846820"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Naive Bayes is a computationally efficient algorithm, making it a popular choice for large datasets and real-time applications.</a:t>
            </a:r>
            <a:endParaRPr lang="en-US" sz="1750" dirty="0"/>
          </a:p>
        </p:txBody>
      </p:sp>
      <p:pic>
        <p:nvPicPr>
          <p:cNvPr id="16" name="Picture 15">
            <a:extLst>
              <a:ext uri="{FF2B5EF4-FFF2-40B4-BE49-F238E27FC236}">
                <a16:creationId xmlns:a16="http://schemas.microsoft.com/office/drawing/2014/main" id="{C0DE012D-3AA4-1842-9944-6CEBFD32D1CA}"/>
              </a:ext>
            </a:extLst>
          </p:cNvPr>
          <p:cNvPicPr>
            <a:picLocks noChangeAspect="1"/>
          </p:cNvPicPr>
          <p:nvPr/>
        </p:nvPicPr>
        <p:blipFill>
          <a:blip r:embed="rId4"/>
          <a:stretch>
            <a:fillRect/>
          </a:stretch>
        </p:blipFill>
        <p:spPr>
          <a:xfrm>
            <a:off x="208318" y="1741325"/>
            <a:ext cx="4374834" cy="443645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C364A5-4526-6542-B643-9AA4620E64C8}"/>
              </a:ext>
            </a:extLst>
          </p:cNvPr>
          <p:cNvSpPr txBox="1"/>
          <p:nvPr/>
        </p:nvSpPr>
        <p:spPr>
          <a:xfrm>
            <a:off x="2522220" y="444500"/>
            <a:ext cx="9118600" cy="369332"/>
          </a:xfrm>
          <a:prstGeom prst="rect">
            <a:avLst/>
          </a:prstGeom>
          <a:noFill/>
        </p:spPr>
        <p:txBody>
          <a:bodyPr wrap="square" rtlCol="0">
            <a:spAutoFit/>
          </a:bodyPr>
          <a:lstStyle/>
          <a:p>
            <a:pPr algn="ctr"/>
            <a:r>
              <a:rPr lang="en-IN" b="0" i="0" dirty="0">
                <a:effectLst/>
                <a:latin typeface="Söhne"/>
              </a:rPr>
              <a:t>Heart Disease Classification Dataset Overview</a:t>
            </a:r>
            <a:endParaRPr lang="en-US" dirty="0"/>
          </a:p>
        </p:txBody>
      </p:sp>
      <p:sp>
        <p:nvSpPr>
          <p:cNvPr id="3" name="TextBox 2">
            <a:extLst>
              <a:ext uri="{FF2B5EF4-FFF2-40B4-BE49-F238E27FC236}">
                <a16:creationId xmlns:a16="http://schemas.microsoft.com/office/drawing/2014/main" id="{2852D797-CBAB-104C-8E8F-1A22B34C4BFC}"/>
              </a:ext>
            </a:extLst>
          </p:cNvPr>
          <p:cNvSpPr txBox="1"/>
          <p:nvPr/>
        </p:nvSpPr>
        <p:spPr>
          <a:xfrm>
            <a:off x="673100" y="1282700"/>
            <a:ext cx="13284200" cy="1754326"/>
          </a:xfrm>
          <a:prstGeom prst="rect">
            <a:avLst/>
          </a:prstGeom>
          <a:noFill/>
        </p:spPr>
        <p:txBody>
          <a:bodyPr wrap="square" rtlCol="0">
            <a:spAutoFit/>
          </a:bodyPr>
          <a:lstStyle/>
          <a:p>
            <a:pPr marL="285750" indent="-285750">
              <a:buFont typeface="Arial" panose="020B0604020202020204" pitchFamily="34" charset="0"/>
              <a:buChar char="•"/>
            </a:pPr>
            <a:r>
              <a:rPr lang="en-IN" b="1" i="0" dirty="0">
                <a:effectLst/>
                <a:latin typeface="Söhne"/>
              </a:rPr>
              <a:t>Dataset Characteristics:</a:t>
            </a:r>
            <a:endParaRPr lang="en-IN" b="0" i="0" dirty="0">
              <a:effectLst/>
              <a:latin typeface="Söhne"/>
            </a:endParaRPr>
          </a:p>
          <a:p>
            <a:pPr marL="742950" lvl="1" indent="-285750" algn="l">
              <a:buFont typeface="Arial" panose="020B0604020202020204" pitchFamily="34" charset="0"/>
              <a:buChar char="•"/>
            </a:pPr>
            <a:r>
              <a:rPr lang="en-IN" b="0" i="0" dirty="0">
                <a:effectLst/>
                <a:latin typeface="Söhne"/>
              </a:rPr>
              <a:t>Multivariate</a:t>
            </a:r>
          </a:p>
          <a:p>
            <a:pPr marL="742950" lvl="1" indent="-285750" algn="l">
              <a:buFont typeface="Arial" panose="020B0604020202020204" pitchFamily="34" charset="0"/>
              <a:buChar char="•"/>
            </a:pPr>
            <a:r>
              <a:rPr lang="en-IN" b="0" i="0" dirty="0">
                <a:effectLst/>
                <a:latin typeface="Söhne"/>
              </a:rPr>
              <a:t>Subject Area: Health and Medicine</a:t>
            </a:r>
          </a:p>
          <a:p>
            <a:pPr marL="742950" lvl="1" indent="-285750" algn="l">
              <a:buFont typeface="Arial" panose="020B0604020202020204" pitchFamily="34" charset="0"/>
              <a:buChar char="•"/>
            </a:pPr>
            <a:r>
              <a:rPr lang="en-IN" b="0" i="0" dirty="0">
                <a:effectLst/>
                <a:latin typeface="Söhne"/>
              </a:rPr>
              <a:t>Associated Tasks: Classification</a:t>
            </a:r>
          </a:p>
          <a:p>
            <a:pPr marL="742950" lvl="1" indent="-285750" algn="l">
              <a:buFont typeface="Arial" panose="020B0604020202020204" pitchFamily="34" charset="0"/>
              <a:buChar char="•"/>
            </a:pPr>
            <a:r>
              <a:rPr lang="en-IN" b="0" i="0" dirty="0">
                <a:effectLst/>
                <a:latin typeface="Söhne"/>
              </a:rPr>
              <a:t>Feature Type: Categorical, Integer, Real</a:t>
            </a:r>
          </a:p>
          <a:p>
            <a:pPr marL="285750"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4A418918-7478-5844-8739-42057EF3D439}"/>
              </a:ext>
            </a:extLst>
          </p:cNvPr>
          <p:cNvSpPr txBox="1"/>
          <p:nvPr/>
        </p:nvSpPr>
        <p:spPr>
          <a:xfrm>
            <a:off x="673100" y="3237637"/>
            <a:ext cx="13284200" cy="2585323"/>
          </a:xfrm>
          <a:prstGeom prst="rect">
            <a:avLst/>
          </a:prstGeom>
          <a:noFill/>
        </p:spPr>
        <p:txBody>
          <a:bodyPr wrap="square" rtlCol="0">
            <a:spAutoFit/>
          </a:bodyPr>
          <a:lstStyle/>
          <a:p>
            <a:pPr marL="285750" indent="-285750" algn="l">
              <a:buFont typeface="Arial" panose="020B0604020202020204" pitchFamily="34" charset="0"/>
              <a:buChar char="•"/>
            </a:pPr>
            <a:r>
              <a:rPr lang="en-IN" b="1" i="0" dirty="0">
                <a:effectLst/>
                <a:latin typeface="Söhne"/>
              </a:rPr>
              <a:t>Dataset Information:</a:t>
            </a:r>
            <a:endParaRPr lang="en-IN" b="0" i="0" dirty="0">
              <a:effectLst/>
              <a:latin typeface="Söhne"/>
            </a:endParaRPr>
          </a:p>
          <a:p>
            <a:pPr marL="742950" lvl="1" indent="-285750" algn="l">
              <a:buFont typeface="Arial" panose="020B0604020202020204" pitchFamily="34" charset="0"/>
              <a:buChar char="•"/>
            </a:pPr>
            <a:r>
              <a:rPr lang="en-IN" b="1" i="0" dirty="0">
                <a:effectLst/>
                <a:latin typeface="Söhne"/>
              </a:rPr>
              <a:t>Instances:</a:t>
            </a:r>
            <a:r>
              <a:rPr lang="en-IN" b="0" i="0" dirty="0">
                <a:effectLst/>
                <a:latin typeface="Söhne"/>
              </a:rPr>
              <a:t> 303</a:t>
            </a:r>
          </a:p>
          <a:p>
            <a:pPr marL="742950" lvl="1" indent="-285750" algn="l">
              <a:buFont typeface="Arial" panose="020B0604020202020204" pitchFamily="34" charset="0"/>
              <a:buChar char="•"/>
            </a:pPr>
            <a:r>
              <a:rPr lang="en-IN" b="1" i="0" dirty="0">
                <a:effectLst/>
                <a:latin typeface="Söhne"/>
              </a:rPr>
              <a:t>Features:</a:t>
            </a:r>
            <a:r>
              <a:rPr lang="en-IN" b="0" i="0" dirty="0">
                <a:effectLst/>
                <a:latin typeface="Söhne"/>
              </a:rPr>
              <a:t> 13</a:t>
            </a:r>
          </a:p>
          <a:p>
            <a:pPr marL="742950" lvl="1" indent="-285750" algn="l">
              <a:buFont typeface="Arial" panose="020B0604020202020204" pitchFamily="34" charset="0"/>
              <a:buChar char="•"/>
            </a:pPr>
            <a:r>
              <a:rPr lang="en-IN" b="1" i="0" dirty="0">
                <a:effectLst/>
                <a:latin typeface="Söhne"/>
              </a:rPr>
              <a:t>Original Attributes:</a:t>
            </a:r>
            <a:r>
              <a:rPr lang="en-IN" b="0" i="0" dirty="0">
                <a:effectLst/>
                <a:latin typeface="Söhne"/>
              </a:rPr>
              <a:t> 76 attributes</a:t>
            </a:r>
          </a:p>
          <a:p>
            <a:pPr marL="742950" lvl="1" indent="-285750" algn="l">
              <a:buFont typeface="Arial" panose="020B0604020202020204" pitchFamily="34" charset="0"/>
              <a:buChar char="•"/>
            </a:pPr>
            <a:r>
              <a:rPr lang="en-IN" b="1" i="0" dirty="0">
                <a:effectLst/>
                <a:latin typeface="Söhne"/>
              </a:rPr>
              <a:t>Subset Used:</a:t>
            </a:r>
            <a:r>
              <a:rPr lang="en-IN" b="0" i="0" dirty="0">
                <a:effectLst/>
                <a:latin typeface="Söhne"/>
              </a:rPr>
              <a:t> 14 attributes</a:t>
            </a:r>
          </a:p>
          <a:p>
            <a:pPr marL="742950" lvl="1" indent="-285750" algn="l">
              <a:buFont typeface="Arial" panose="020B0604020202020204" pitchFamily="34" charset="0"/>
              <a:buChar char="•"/>
            </a:pPr>
            <a:r>
              <a:rPr lang="en-IN" b="1" i="0" dirty="0">
                <a:effectLst/>
                <a:latin typeface="Söhne"/>
              </a:rPr>
              <a:t>Target Variable (Goal):</a:t>
            </a:r>
            <a:r>
              <a:rPr lang="en-IN" b="0" i="0" dirty="0">
                <a:effectLst/>
                <a:latin typeface="Söhne"/>
              </a:rPr>
              <a:t> Presence of heart disease in the patient, integer-valued from 0 (no presence) to 4.</a:t>
            </a:r>
          </a:p>
          <a:p>
            <a:pPr marL="742950" lvl="1" indent="-285750" algn="l">
              <a:buFont typeface="Arial" panose="020B0604020202020204" pitchFamily="34" charset="0"/>
              <a:buChar char="•"/>
            </a:pPr>
            <a:r>
              <a:rPr lang="en-IN" b="1" i="0" dirty="0">
                <a:effectLst/>
                <a:latin typeface="Söhne"/>
              </a:rPr>
              <a:t>Focus:</a:t>
            </a:r>
            <a:r>
              <a:rPr lang="en-IN" b="0" i="0" dirty="0">
                <a:effectLst/>
                <a:latin typeface="Söhne"/>
              </a:rPr>
              <a:t> Experiments primarily aimed at distinguishing presence (values 1, 2, 3, 4) from absence (value 0) of heart disease.</a:t>
            </a:r>
          </a:p>
          <a:p>
            <a:pPr marL="742950" lvl="1" indent="-285750" algn="l">
              <a:buFont typeface="Arial" panose="020B0604020202020204" pitchFamily="34" charset="0"/>
              <a:buChar char="•"/>
            </a:pPr>
            <a:r>
              <a:rPr lang="en-IN" b="1" i="0" dirty="0">
                <a:effectLst/>
                <a:latin typeface="Söhne"/>
              </a:rPr>
              <a:t>Data Privacy:</a:t>
            </a:r>
            <a:r>
              <a:rPr lang="en-IN" b="0" i="0" dirty="0">
                <a:effectLst/>
                <a:latin typeface="Söhne"/>
              </a:rPr>
              <a:t> Names and social security numbers of patients were replaced with dummy values for privacy reasons.</a:t>
            </a:r>
          </a:p>
          <a:p>
            <a:pPr marL="285750" indent="-285750">
              <a:buFont typeface="Arial" panose="020B0604020202020204" pitchFamily="34" charset="0"/>
              <a:buChar char="•"/>
            </a:pPr>
            <a:endParaRPr lang="en-US" dirty="0"/>
          </a:p>
        </p:txBody>
      </p:sp>
      <p:sp>
        <p:nvSpPr>
          <p:cNvPr id="7" name="TextBox 6">
            <a:extLst>
              <a:ext uri="{FF2B5EF4-FFF2-40B4-BE49-F238E27FC236}">
                <a16:creationId xmlns:a16="http://schemas.microsoft.com/office/drawing/2014/main" id="{9CA4027F-776B-6547-BB75-9D108BBA5266}"/>
              </a:ext>
            </a:extLst>
          </p:cNvPr>
          <p:cNvSpPr txBox="1"/>
          <p:nvPr/>
        </p:nvSpPr>
        <p:spPr>
          <a:xfrm>
            <a:off x="673100" y="5931237"/>
            <a:ext cx="7315200" cy="2031325"/>
          </a:xfrm>
          <a:prstGeom prst="rect">
            <a:avLst/>
          </a:prstGeom>
          <a:noFill/>
        </p:spPr>
        <p:txBody>
          <a:bodyPr wrap="square">
            <a:spAutoFit/>
          </a:bodyPr>
          <a:lstStyle/>
          <a:p>
            <a:pPr marL="285750" indent="-285750" algn="l">
              <a:buFont typeface="Arial" panose="020B0604020202020204" pitchFamily="34" charset="0"/>
              <a:buChar char="•"/>
            </a:pPr>
            <a:r>
              <a:rPr lang="en-IN" b="1" i="0" dirty="0">
                <a:effectLst/>
                <a:latin typeface="Söhne"/>
              </a:rPr>
              <a:t>Additional Information:</a:t>
            </a:r>
            <a:endParaRPr lang="en-IN" b="0" i="0" dirty="0">
              <a:effectLst/>
              <a:latin typeface="Söhne"/>
            </a:endParaRPr>
          </a:p>
          <a:p>
            <a:pPr marL="742950" lvl="1" indent="-285750" algn="l">
              <a:buFont typeface="Arial" panose="020B0604020202020204" pitchFamily="34" charset="0"/>
              <a:buChar char="•"/>
            </a:pPr>
            <a:r>
              <a:rPr lang="en-IN" b="0" i="0" dirty="0">
                <a:effectLst/>
                <a:latin typeface="Söhne"/>
              </a:rPr>
              <a:t>The dataset primarily focuses on the Cleveland database, which has been extensively used by machine learning researchers.</a:t>
            </a:r>
          </a:p>
          <a:p>
            <a:pPr marL="742950" lvl="1" indent="-285750" algn="l">
              <a:buFont typeface="Arial" panose="020B0604020202020204" pitchFamily="34" charset="0"/>
              <a:buChar char="•"/>
            </a:pPr>
            <a:r>
              <a:rPr lang="en-IN" b="0" i="0" dirty="0">
                <a:effectLst/>
                <a:latin typeface="Söhne"/>
              </a:rPr>
              <a:t>Test Costs, donated by Peter Turney, are available in the "Costs" folder.</a:t>
            </a:r>
          </a:p>
          <a:p>
            <a:pPr marL="742950" lvl="1" indent="-285750" algn="l">
              <a:buFont typeface="Arial" panose="020B0604020202020204" pitchFamily="34" charset="0"/>
              <a:buChar char="•"/>
            </a:pPr>
            <a:r>
              <a:rPr lang="en-IN" b="0" i="0" dirty="0">
                <a:effectLst/>
                <a:latin typeface="Söhne"/>
              </a:rPr>
              <a:t>Four unprocessed files exist alongside the processed Cleveland database file.</a:t>
            </a:r>
          </a:p>
        </p:txBody>
      </p:sp>
      <p:pic>
        <p:nvPicPr>
          <p:cNvPr id="6" name="Picture 5">
            <a:extLst>
              <a:ext uri="{FF2B5EF4-FFF2-40B4-BE49-F238E27FC236}">
                <a16:creationId xmlns:a16="http://schemas.microsoft.com/office/drawing/2014/main" id="{BE5BD5FB-1E80-2340-8BE1-06EC8DEF7B8B}"/>
              </a:ext>
            </a:extLst>
          </p:cNvPr>
          <p:cNvPicPr>
            <a:picLocks noChangeAspect="1"/>
          </p:cNvPicPr>
          <p:nvPr/>
        </p:nvPicPr>
        <p:blipFill>
          <a:blip r:embed="rId2"/>
          <a:stretch>
            <a:fillRect/>
          </a:stretch>
        </p:blipFill>
        <p:spPr>
          <a:xfrm>
            <a:off x="9654208" y="983060"/>
            <a:ext cx="3085412" cy="3131740"/>
          </a:xfrm>
          <a:prstGeom prst="rect">
            <a:avLst/>
          </a:prstGeom>
        </p:spPr>
      </p:pic>
    </p:spTree>
    <p:extLst>
      <p:ext uri="{BB962C8B-B14F-4D97-AF65-F5344CB8AC3E}">
        <p14:creationId xmlns:p14="http://schemas.microsoft.com/office/powerpoint/2010/main" val="31725699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5" name="Text 1"/>
          <p:cNvSpPr/>
          <p:nvPr/>
        </p:nvSpPr>
        <p:spPr>
          <a:xfrm>
            <a:off x="833199" y="1884878"/>
            <a:ext cx="7477601" cy="1388745"/>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Naive Bayes Model - Visualizations</a:t>
            </a:r>
            <a:endParaRPr lang="en-US" sz="4374" dirty="0"/>
          </a:p>
        </p:txBody>
      </p:sp>
      <p:sp>
        <p:nvSpPr>
          <p:cNvPr id="6" name="Text 2"/>
          <p:cNvSpPr/>
          <p:nvPr/>
        </p:nvSpPr>
        <p:spPr>
          <a:xfrm>
            <a:off x="833199" y="3606879"/>
            <a:ext cx="7477601"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Visualizing the Naive Bayes model helps to better understand its inner workings and decision-making process. Intuitive graphs and charts can illustrate the key characteristics of this simple yet powerful probabilistic classifier.</a:t>
            </a:r>
            <a:endParaRPr lang="en-US" sz="1750" dirty="0"/>
          </a:p>
        </p:txBody>
      </p:sp>
      <p:sp>
        <p:nvSpPr>
          <p:cNvPr id="7" name="Text 3"/>
          <p:cNvSpPr/>
          <p:nvPr/>
        </p:nvSpPr>
        <p:spPr>
          <a:xfrm>
            <a:off x="833199" y="5278398"/>
            <a:ext cx="7477601"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Graphical representations of the model's probability distributions, feature importance, and classification boundaries provide valuable insights into the Naive Bayes approach.</a:t>
            </a:r>
            <a:endParaRPr lang="en-US" sz="1750" dirty="0"/>
          </a:p>
        </p:txBody>
      </p:sp>
      <p:pic>
        <p:nvPicPr>
          <p:cNvPr id="9" name="Picture 8">
            <a:extLst>
              <a:ext uri="{FF2B5EF4-FFF2-40B4-BE49-F238E27FC236}">
                <a16:creationId xmlns:a16="http://schemas.microsoft.com/office/drawing/2014/main" id="{D92307E8-03BC-E519-B5A3-2FF240749B5C}"/>
              </a:ext>
            </a:extLst>
          </p:cNvPr>
          <p:cNvPicPr>
            <a:picLocks noChangeAspect="1"/>
          </p:cNvPicPr>
          <p:nvPr/>
        </p:nvPicPr>
        <p:blipFill rotWithShape="1">
          <a:blip r:embed="rId4"/>
          <a:srcRect b="11318"/>
          <a:stretch/>
        </p:blipFill>
        <p:spPr>
          <a:xfrm>
            <a:off x="8327281" y="836340"/>
            <a:ext cx="5857070" cy="6400801"/>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90D165-04FA-A94F-B5D6-B5510CDF63EB}"/>
              </a:ext>
            </a:extLst>
          </p:cNvPr>
          <p:cNvPicPr>
            <a:picLocks noChangeAspect="1"/>
          </p:cNvPicPr>
          <p:nvPr/>
        </p:nvPicPr>
        <p:blipFill>
          <a:blip r:embed="rId2"/>
          <a:stretch>
            <a:fillRect/>
          </a:stretch>
        </p:blipFill>
        <p:spPr>
          <a:xfrm>
            <a:off x="4394200" y="1619250"/>
            <a:ext cx="5842000" cy="4991100"/>
          </a:xfrm>
          <a:prstGeom prst="rect">
            <a:avLst/>
          </a:prstGeom>
        </p:spPr>
      </p:pic>
      <p:sp>
        <p:nvSpPr>
          <p:cNvPr id="4" name="TextBox 3">
            <a:extLst>
              <a:ext uri="{FF2B5EF4-FFF2-40B4-BE49-F238E27FC236}">
                <a16:creationId xmlns:a16="http://schemas.microsoft.com/office/drawing/2014/main" id="{73508D91-9BB5-2347-89BE-6686B14946C7}"/>
              </a:ext>
            </a:extLst>
          </p:cNvPr>
          <p:cNvSpPr txBox="1"/>
          <p:nvPr/>
        </p:nvSpPr>
        <p:spPr>
          <a:xfrm>
            <a:off x="5650187" y="584200"/>
            <a:ext cx="3835665" cy="646331"/>
          </a:xfrm>
          <a:prstGeom prst="rect">
            <a:avLst/>
          </a:prstGeom>
          <a:noFill/>
        </p:spPr>
        <p:txBody>
          <a:bodyPr wrap="none" rtlCol="0">
            <a:spAutoFit/>
          </a:bodyPr>
          <a:lstStyle/>
          <a:p>
            <a:pPr algn="ctr"/>
            <a:r>
              <a:rPr lang="en-US" dirty="0"/>
              <a:t>CONFUSION MATRIX</a:t>
            </a:r>
            <a:br>
              <a:rPr lang="en-US" dirty="0"/>
            </a:br>
            <a:r>
              <a:rPr lang="en-US" dirty="0"/>
              <a:t>(NAÏVE BAYES WITHOUT UPSAMPLING)</a:t>
            </a:r>
          </a:p>
        </p:txBody>
      </p:sp>
    </p:spTree>
    <p:extLst>
      <p:ext uri="{BB962C8B-B14F-4D97-AF65-F5344CB8AC3E}">
        <p14:creationId xmlns:p14="http://schemas.microsoft.com/office/powerpoint/2010/main" val="13568680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F52B66-70D6-6D44-BA6B-A2813FA3A013}"/>
              </a:ext>
            </a:extLst>
          </p:cNvPr>
          <p:cNvPicPr>
            <a:picLocks noChangeAspect="1"/>
          </p:cNvPicPr>
          <p:nvPr/>
        </p:nvPicPr>
        <p:blipFill>
          <a:blip r:embed="rId2"/>
          <a:stretch>
            <a:fillRect/>
          </a:stretch>
        </p:blipFill>
        <p:spPr>
          <a:xfrm>
            <a:off x="4349750" y="1619250"/>
            <a:ext cx="5930900" cy="4991100"/>
          </a:xfrm>
          <a:prstGeom prst="rect">
            <a:avLst/>
          </a:prstGeom>
        </p:spPr>
      </p:pic>
      <p:sp>
        <p:nvSpPr>
          <p:cNvPr id="4" name="TextBox 3">
            <a:extLst>
              <a:ext uri="{FF2B5EF4-FFF2-40B4-BE49-F238E27FC236}">
                <a16:creationId xmlns:a16="http://schemas.microsoft.com/office/drawing/2014/main" id="{B617FFFB-2D56-A94A-A7D1-D3274756DDB9}"/>
              </a:ext>
            </a:extLst>
          </p:cNvPr>
          <p:cNvSpPr txBox="1"/>
          <p:nvPr/>
        </p:nvSpPr>
        <p:spPr>
          <a:xfrm>
            <a:off x="5603353" y="584200"/>
            <a:ext cx="3423693" cy="923330"/>
          </a:xfrm>
          <a:prstGeom prst="rect">
            <a:avLst/>
          </a:prstGeom>
          <a:noFill/>
        </p:spPr>
        <p:txBody>
          <a:bodyPr wrap="none" rtlCol="0">
            <a:spAutoFit/>
          </a:bodyPr>
          <a:lstStyle/>
          <a:p>
            <a:pPr algn="ctr"/>
            <a:r>
              <a:rPr lang="en-US" dirty="0"/>
              <a:t>CONFUSION MATRIX</a:t>
            </a:r>
            <a:br>
              <a:rPr lang="en-US" dirty="0"/>
            </a:br>
            <a:r>
              <a:rPr lang="en-US" dirty="0"/>
              <a:t>(NAÏVE BAYES WITH UPSAMPLING)</a:t>
            </a:r>
          </a:p>
          <a:p>
            <a:pPr algn="ctr"/>
            <a:endParaRPr lang="en-US" dirty="0"/>
          </a:p>
        </p:txBody>
      </p:sp>
    </p:spTree>
    <p:extLst>
      <p:ext uri="{BB962C8B-B14F-4D97-AF65-F5344CB8AC3E}">
        <p14:creationId xmlns:p14="http://schemas.microsoft.com/office/powerpoint/2010/main" val="26732420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Text 1"/>
          <p:cNvSpPr/>
          <p:nvPr/>
        </p:nvSpPr>
        <p:spPr>
          <a:xfrm>
            <a:off x="833199" y="2279094"/>
            <a:ext cx="7477601" cy="1916430"/>
          </a:xfrm>
          <a:prstGeom prst="rect">
            <a:avLst/>
          </a:prstGeom>
          <a:noFill/>
          <a:ln/>
        </p:spPr>
        <p:txBody>
          <a:bodyPr wrap="square" rtlCol="0" anchor="t"/>
          <a:lstStyle/>
          <a:p>
            <a:pPr marL="0" indent="0">
              <a:lnSpc>
                <a:spcPts val="7545"/>
              </a:lnSpc>
              <a:buNone/>
            </a:pPr>
            <a:r>
              <a:rPr lang="en-US" sz="6036" dirty="0">
                <a:solidFill>
                  <a:srgbClr val="F2F0F4"/>
                </a:solidFill>
                <a:latin typeface="Montserrat" pitchFamily="34" charset="0"/>
                <a:ea typeface="Montserrat" pitchFamily="34" charset="-122"/>
                <a:cs typeface="Montserrat" pitchFamily="34" charset="-120"/>
              </a:rPr>
              <a:t>Random Forest Model</a:t>
            </a:r>
            <a:endParaRPr lang="en-US" sz="6036" dirty="0"/>
          </a:p>
        </p:txBody>
      </p:sp>
      <p:sp>
        <p:nvSpPr>
          <p:cNvPr id="6" name="Text 2"/>
          <p:cNvSpPr/>
          <p:nvPr/>
        </p:nvSpPr>
        <p:spPr>
          <a:xfrm>
            <a:off x="833199" y="4528780"/>
            <a:ext cx="7477601"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Random Forest is an ensemble learning method used for classification, regression, and other tasks. It constructs multiple decision trees during training and outputs the class that is the mode of the classes or the mean prediction of the individual trees.</a:t>
            </a:r>
            <a:endParaRPr lang="en-US" sz="1750" dirty="0"/>
          </a:p>
        </p:txBody>
      </p:sp>
      <p:pic>
        <p:nvPicPr>
          <p:cNvPr id="8" name="Picture 7">
            <a:extLst>
              <a:ext uri="{FF2B5EF4-FFF2-40B4-BE49-F238E27FC236}">
                <a16:creationId xmlns:a16="http://schemas.microsoft.com/office/drawing/2014/main" id="{E155FA65-19D2-4407-1754-21C81DAA3824}"/>
              </a:ext>
            </a:extLst>
          </p:cNvPr>
          <p:cNvPicPr>
            <a:picLocks noChangeAspect="1"/>
          </p:cNvPicPr>
          <p:nvPr/>
        </p:nvPicPr>
        <p:blipFill>
          <a:blip r:embed="rId4"/>
          <a:stretch>
            <a:fillRect/>
          </a:stretch>
        </p:blipFill>
        <p:spPr>
          <a:xfrm>
            <a:off x="8504375" y="772099"/>
            <a:ext cx="5932449" cy="6846849"/>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433"/>
          </a:xfrm>
          <a:prstGeom prst="rect">
            <a:avLst/>
          </a:prstGeom>
          <a:solidFill>
            <a:srgbClr val="0D0A2C">
              <a:alpha val="75000"/>
            </a:srgbClr>
          </a:solidFill>
          <a:ln/>
        </p:spPr>
      </p:sp>
      <p:sp>
        <p:nvSpPr>
          <p:cNvPr id="4" name="Text 1"/>
          <p:cNvSpPr/>
          <p:nvPr/>
        </p:nvSpPr>
        <p:spPr>
          <a:xfrm>
            <a:off x="2203609" y="591860"/>
            <a:ext cx="10139482" cy="672465"/>
          </a:xfrm>
          <a:prstGeom prst="rect">
            <a:avLst/>
          </a:prstGeom>
          <a:noFill/>
          <a:ln/>
        </p:spPr>
        <p:txBody>
          <a:bodyPr wrap="none" rtlCol="0" anchor="t"/>
          <a:lstStyle/>
          <a:p>
            <a:pPr marL="0" indent="0">
              <a:lnSpc>
                <a:spcPts val="5296"/>
              </a:lnSpc>
              <a:buNone/>
            </a:pPr>
            <a:r>
              <a:rPr lang="en-US" sz="4237" dirty="0">
                <a:solidFill>
                  <a:srgbClr val="F2F0F4"/>
                </a:solidFill>
                <a:latin typeface="Montserrat" pitchFamily="34" charset="0"/>
                <a:ea typeface="Montserrat" pitchFamily="34" charset="-122"/>
                <a:cs typeface="Montserrat" pitchFamily="34" charset="-120"/>
              </a:rPr>
              <a:t>Random Forest Model </a:t>
            </a:r>
            <a:endParaRPr lang="en-US" sz="4237" dirty="0"/>
          </a:p>
        </p:txBody>
      </p:sp>
      <p:pic>
        <p:nvPicPr>
          <p:cNvPr id="5" name="Image 1" descr="preencoded.png"/>
          <p:cNvPicPr>
            <a:picLocks noChangeAspect="1"/>
          </p:cNvPicPr>
          <p:nvPr/>
        </p:nvPicPr>
        <p:blipFill>
          <a:blip r:embed="rId4"/>
          <a:stretch>
            <a:fillRect/>
          </a:stretch>
        </p:blipFill>
        <p:spPr>
          <a:xfrm>
            <a:off x="2203609" y="1694736"/>
            <a:ext cx="2313623" cy="1429822"/>
          </a:xfrm>
          <a:prstGeom prst="rect">
            <a:avLst/>
          </a:prstGeom>
        </p:spPr>
      </p:pic>
      <p:sp>
        <p:nvSpPr>
          <p:cNvPr id="6" name="Text 2"/>
          <p:cNvSpPr/>
          <p:nvPr/>
        </p:nvSpPr>
        <p:spPr>
          <a:xfrm>
            <a:off x="2203609" y="3393519"/>
            <a:ext cx="2313623" cy="672703"/>
          </a:xfrm>
          <a:prstGeom prst="rect">
            <a:avLst/>
          </a:prstGeom>
          <a:noFill/>
          <a:ln/>
        </p:spPr>
        <p:txBody>
          <a:bodyPr wrap="square" rtlCol="0" anchor="t"/>
          <a:lstStyle/>
          <a:p>
            <a:pPr marL="0" indent="0" algn="l">
              <a:lnSpc>
                <a:spcPts val="2648"/>
              </a:lnSpc>
              <a:buNone/>
            </a:pPr>
            <a:r>
              <a:rPr lang="en-US" sz="2118" dirty="0">
                <a:solidFill>
                  <a:srgbClr val="DCD7E5"/>
                </a:solidFill>
                <a:latin typeface="Montserrat" pitchFamily="34" charset="0"/>
                <a:ea typeface="Montserrat" pitchFamily="34" charset="-122"/>
                <a:cs typeface="Montserrat" pitchFamily="34" charset="-120"/>
              </a:rPr>
              <a:t>Decision Tree Visualizations</a:t>
            </a:r>
            <a:endParaRPr lang="en-US" sz="2118" dirty="0"/>
          </a:p>
        </p:txBody>
      </p:sp>
      <p:sp>
        <p:nvSpPr>
          <p:cNvPr id="7" name="Text 3"/>
          <p:cNvSpPr/>
          <p:nvPr/>
        </p:nvSpPr>
        <p:spPr>
          <a:xfrm>
            <a:off x="2203609" y="4195286"/>
            <a:ext cx="2313623" cy="3443288"/>
          </a:xfrm>
          <a:prstGeom prst="rect">
            <a:avLst/>
          </a:prstGeom>
          <a:noFill/>
          <a:ln/>
        </p:spPr>
        <p:txBody>
          <a:bodyPr wrap="square" rtlCol="0" anchor="t"/>
          <a:lstStyle/>
          <a:p>
            <a:pPr marL="0" indent="0" algn="l">
              <a:lnSpc>
                <a:spcPts val="2711"/>
              </a:lnSpc>
              <a:buNone/>
            </a:pPr>
            <a:r>
              <a:rPr lang="en-US" sz="1695" dirty="0">
                <a:solidFill>
                  <a:srgbClr val="DCD7E5"/>
                </a:solidFill>
                <a:latin typeface="Heebo" pitchFamily="34" charset="0"/>
                <a:ea typeface="Heebo" pitchFamily="34" charset="-122"/>
                <a:cs typeface="Heebo" pitchFamily="34" charset="-120"/>
              </a:rPr>
              <a:t>Random Forest models are composed of multiple decision trees. Visualizing the structure and decision boundaries of these individual trees can provide valuable insights.</a:t>
            </a:r>
            <a:endParaRPr lang="en-US" sz="1695" dirty="0"/>
          </a:p>
        </p:txBody>
      </p:sp>
      <p:pic>
        <p:nvPicPr>
          <p:cNvPr id="8" name="Image 2" descr="preencoded.png"/>
          <p:cNvPicPr>
            <a:picLocks noChangeAspect="1"/>
          </p:cNvPicPr>
          <p:nvPr/>
        </p:nvPicPr>
        <p:blipFill>
          <a:blip r:embed="rId5"/>
          <a:stretch>
            <a:fillRect/>
          </a:stretch>
        </p:blipFill>
        <p:spPr>
          <a:xfrm>
            <a:off x="4840010" y="1694736"/>
            <a:ext cx="2313742" cy="1429941"/>
          </a:xfrm>
          <a:prstGeom prst="rect">
            <a:avLst/>
          </a:prstGeom>
        </p:spPr>
      </p:pic>
      <p:sp>
        <p:nvSpPr>
          <p:cNvPr id="9" name="Text 4"/>
          <p:cNvSpPr/>
          <p:nvPr/>
        </p:nvSpPr>
        <p:spPr>
          <a:xfrm>
            <a:off x="4840010" y="3393638"/>
            <a:ext cx="2313742" cy="672703"/>
          </a:xfrm>
          <a:prstGeom prst="rect">
            <a:avLst/>
          </a:prstGeom>
          <a:noFill/>
          <a:ln/>
        </p:spPr>
        <p:txBody>
          <a:bodyPr wrap="square" rtlCol="0" anchor="t"/>
          <a:lstStyle/>
          <a:p>
            <a:pPr marL="0" indent="0" algn="l">
              <a:lnSpc>
                <a:spcPts val="2648"/>
              </a:lnSpc>
              <a:buNone/>
            </a:pPr>
            <a:r>
              <a:rPr lang="en-US" sz="2118" dirty="0">
                <a:solidFill>
                  <a:srgbClr val="DCD7E5"/>
                </a:solidFill>
                <a:latin typeface="Montserrat" pitchFamily="34" charset="0"/>
                <a:ea typeface="Montserrat" pitchFamily="34" charset="-122"/>
                <a:cs typeface="Montserrat" pitchFamily="34" charset="-120"/>
              </a:rPr>
              <a:t>Feature Importance</a:t>
            </a:r>
            <a:endParaRPr lang="en-US" sz="2118" dirty="0"/>
          </a:p>
        </p:txBody>
      </p:sp>
      <p:sp>
        <p:nvSpPr>
          <p:cNvPr id="10" name="Text 5"/>
          <p:cNvSpPr/>
          <p:nvPr/>
        </p:nvSpPr>
        <p:spPr>
          <a:xfrm>
            <a:off x="4840010" y="4195405"/>
            <a:ext cx="2313742" cy="2754630"/>
          </a:xfrm>
          <a:prstGeom prst="rect">
            <a:avLst/>
          </a:prstGeom>
          <a:noFill/>
          <a:ln/>
        </p:spPr>
        <p:txBody>
          <a:bodyPr wrap="square" rtlCol="0" anchor="t"/>
          <a:lstStyle/>
          <a:p>
            <a:pPr marL="0" indent="0" algn="l">
              <a:lnSpc>
                <a:spcPts val="2711"/>
              </a:lnSpc>
              <a:buNone/>
            </a:pPr>
            <a:r>
              <a:rPr lang="en-US" sz="1695" dirty="0">
                <a:solidFill>
                  <a:srgbClr val="DCD7E5"/>
                </a:solidFill>
                <a:latin typeface="Heebo" pitchFamily="34" charset="0"/>
                <a:ea typeface="Heebo" pitchFamily="34" charset="-122"/>
                <a:cs typeface="Heebo" pitchFamily="34" charset="-120"/>
              </a:rPr>
              <a:t>Examining the relative importance of different input features can reveal which factors the Random Forest model deems most critical for making accurate predictions.</a:t>
            </a:r>
            <a:endParaRPr lang="en-US" sz="1695" dirty="0"/>
          </a:p>
        </p:txBody>
      </p:sp>
      <p:pic>
        <p:nvPicPr>
          <p:cNvPr id="11" name="Image 3" descr="preencoded.png"/>
          <p:cNvPicPr>
            <a:picLocks noChangeAspect="1"/>
          </p:cNvPicPr>
          <p:nvPr/>
        </p:nvPicPr>
        <p:blipFill>
          <a:blip r:embed="rId6"/>
          <a:stretch>
            <a:fillRect/>
          </a:stretch>
        </p:blipFill>
        <p:spPr>
          <a:xfrm>
            <a:off x="7476530" y="1694736"/>
            <a:ext cx="2313623" cy="1429822"/>
          </a:xfrm>
          <a:prstGeom prst="rect">
            <a:avLst/>
          </a:prstGeom>
        </p:spPr>
      </p:pic>
      <p:sp>
        <p:nvSpPr>
          <p:cNvPr id="12" name="Text 6"/>
          <p:cNvSpPr/>
          <p:nvPr/>
        </p:nvSpPr>
        <p:spPr>
          <a:xfrm>
            <a:off x="7476530" y="3393519"/>
            <a:ext cx="2313623" cy="672703"/>
          </a:xfrm>
          <a:prstGeom prst="rect">
            <a:avLst/>
          </a:prstGeom>
          <a:noFill/>
          <a:ln/>
        </p:spPr>
        <p:txBody>
          <a:bodyPr wrap="square" rtlCol="0" anchor="t"/>
          <a:lstStyle/>
          <a:p>
            <a:pPr marL="0" indent="0" algn="l">
              <a:lnSpc>
                <a:spcPts val="2648"/>
              </a:lnSpc>
              <a:buNone/>
            </a:pPr>
            <a:r>
              <a:rPr lang="en-US" sz="2118" dirty="0">
                <a:solidFill>
                  <a:srgbClr val="DCD7E5"/>
                </a:solidFill>
                <a:latin typeface="Montserrat" pitchFamily="34" charset="0"/>
                <a:ea typeface="Montserrat" pitchFamily="34" charset="-122"/>
                <a:cs typeface="Montserrat" pitchFamily="34" charset="-120"/>
              </a:rPr>
              <a:t>Model Complexity</a:t>
            </a:r>
            <a:endParaRPr lang="en-US" sz="2118" dirty="0"/>
          </a:p>
        </p:txBody>
      </p:sp>
      <p:sp>
        <p:nvSpPr>
          <p:cNvPr id="13" name="Text 7"/>
          <p:cNvSpPr/>
          <p:nvPr/>
        </p:nvSpPr>
        <p:spPr>
          <a:xfrm>
            <a:off x="7476530" y="4195286"/>
            <a:ext cx="2313623" cy="2754630"/>
          </a:xfrm>
          <a:prstGeom prst="rect">
            <a:avLst/>
          </a:prstGeom>
          <a:noFill/>
          <a:ln/>
        </p:spPr>
        <p:txBody>
          <a:bodyPr wrap="square" rtlCol="0" anchor="t"/>
          <a:lstStyle/>
          <a:p>
            <a:pPr marL="0" indent="0" algn="l">
              <a:lnSpc>
                <a:spcPts val="2711"/>
              </a:lnSpc>
              <a:buNone/>
            </a:pPr>
            <a:r>
              <a:rPr lang="en-US" sz="1695" dirty="0">
                <a:solidFill>
                  <a:srgbClr val="DCD7E5"/>
                </a:solidFill>
                <a:latin typeface="Heebo" pitchFamily="34" charset="0"/>
                <a:ea typeface="Heebo" pitchFamily="34" charset="-122"/>
                <a:cs typeface="Heebo" pitchFamily="34" charset="-120"/>
              </a:rPr>
              <a:t>Visualizing the complexity of the Random Forest model, such as the number of trees and tree depth, can help tune the model's performance and prevent overfitting.</a:t>
            </a:r>
            <a:endParaRPr lang="en-US" sz="1695" dirty="0"/>
          </a:p>
        </p:txBody>
      </p:sp>
      <p:pic>
        <p:nvPicPr>
          <p:cNvPr id="14" name="Image 4" descr="preencoded.png"/>
          <p:cNvPicPr>
            <a:picLocks noChangeAspect="1"/>
          </p:cNvPicPr>
          <p:nvPr/>
        </p:nvPicPr>
        <p:blipFill>
          <a:blip r:embed="rId7"/>
          <a:stretch>
            <a:fillRect/>
          </a:stretch>
        </p:blipFill>
        <p:spPr>
          <a:xfrm>
            <a:off x="10112931" y="1694736"/>
            <a:ext cx="2313742" cy="1429941"/>
          </a:xfrm>
          <a:prstGeom prst="rect">
            <a:avLst/>
          </a:prstGeom>
        </p:spPr>
      </p:pic>
      <p:sp>
        <p:nvSpPr>
          <p:cNvPr id="15" name="Text 8"/>
          <p:cNvSpPr/>
          <p:nvPr/>
        </p:nvSpPr>
        <p:spPr>
          <a:xfrm>
            <a:off x="10112931" y="3393638"/>
            <a:ext cx="2313742" cy="336352"/>
          </a:xfrm>
          <a:prstGeom prst="rect">
            <a:avLst/>
          </a:prstGeom>
          <a:noFill/>
          <a:ln/>
        </p:spPr>
        <p:txBody>
          <a:bodyPr wrap="none" rtlCol="0" anchor="t"/>
          <a:lstStyle/>
          <a:p>
            <a:pPr marL="0" indent="0" algn="l">
              <a:lnSpc>
                <a:spcPts val="2648"/>
              </a:lnSpc>
              <a:buNone/>
            </a:pPr>
            <a:r>
              <a:rPr lang="en-US" sz="2118" dirty="0">
                <a:solidFill>
                  <a:srgbClr val="DCD7E5"/>
                </a:solidFill>
                <a:latin typeface="Montserrat" pitchFamily="34" charset="0"/>
                <a:ea typeface="Montserrat" pitchFamily="34" charset="-122"/>
                <a:cs typeface="Montserrat" pitchFamily="34" charset="-120"/>
              </a:rPr>
              <a:t>Error Analysis</a:t>
            </a:r>
            <a:endParaRPr lang="en-US" sz="2118" dirty="0"/>
          </a:p>
        </p:txBody>
      </p:sp>
      <p:sp>
        <p:nvSpPr>
          <p:cNvPr id="16" name="Text 9"/>
          <p:cNvSpPr/>
          <p:nvPr/>
        </p:nvSpPr>
        <p:spPr>
          <a:xfrm>
            <a:off x="10112931" y="3859054"/>
            <a:ext cx="2313742" cy="2410301"/>
          </a:xfrm>
          <a:prstGeom prst="rect">
            <a:avLst/>
          </a:prstGeom>
          <a:noFill/>
          <a:ln/>
        </p:spPr>
        <p:txBody>
          <a:bodyPr wrap="square" rtlCol="0" anchor="t"/>
          <a:lstStyle/>
          <a:p>
            <a:pPr marL="0" indent="0" algn="l">
              <a:lnSpc>
                <a:spcPts val="2711"/>
              </a:lnSpc>
              <a:buNone/>
            </a:pPr>
            <a:r>
              <a:rPr lang="en-US" sz="1695" dirty="0">
                <a:solidFill>
                  <a:srgbClr val="DCD7E5"/>
                </a:solidFill>
                <a:latin typeface="Heebo" pitchFamily="34" charset="0"/>
                <a:ea typeface="Heebo" pitchFamily="34" charset="-122"/>
                <a:cs typeface="Heebo" pitchFamily="34" charset="-120"/>
              </a:rPr>
              <a:t>Analyzing the errors made by the Random Forest model can uncover weaknesses in the data or model architecture, guiding further refinements.</a:t>
            </a:r>
            <a:endParaRPr lang="en-US" sz="1695"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0DCB30-8A18-8D4A-9744-DC512A4A1F3C}"/>
              </a:ext>
            </a:extLst>
          </p:cNvPr>
          <p:cNvPicPr>
            <a:picLocks noChangeAspect="1"/>
          </p:cNvPicPr>
          <p:nvPr/>
        </p:nvPicPr>
        <p:blipFill>
          <a:blip r:embed="rId2"/>
          <a:stretch>
            <a:fillRect/>
          </a:stretch>
        </p:blipFill>
        <p:spPr>
          <a:xfrm>
            <a:off x="4394200" y="1619250"/>
            <a:ext cx="5842000" cy="4991100"/>
          </a:xfrm>
          <a:prstGeom prst="rect">
            <a:avLst/>
          </a:prstGeom>
        </p:spPr>
      </p:pic>
      <p:sp>
        <p:nvSpPr>
          <p:cNvPr id="4" name="TextBox 3">
            <a:extLst>
              <a:ext uri="{FF2B5EF4-FFF2-40B4-BE49-F238E27FC236}">
                <a16:creationId xmlns:a16="http://schemas.microsoft.com/office/drawing/2014/main" id="{08E99191-F9DC-1D4D-8A9A-6A0BA6BB3886}"/>
              </a:ext>
            </a:extLst>
          </p:cNvPr>
          <p:cNvSpPr txBox="1"/>
          <p:nvPr/>
        </p:nvSpPr>
        <p:spPr>
          <a:xfrm>
            <a:off x="5169197" y="418921"/>
            <a:ext cx="4292009" cy="1200329"/>
          </a:xfrm>
          <a:prstGeom prst="rect">
            <a:avLst/>
          </a:prstGeom>
          <a:noFill/>
        </p:spPr>
        <p:txBody>
          <a:bodyPr wrap="none" rtlCol="0">
            <a:spAutoFit/>
          </a:bodyPr>
          <a:lstStyle/>
          <a:p>
            <a:pPr algn="ctr"/>
            <a:r>
              <a:rPr lang="en-US" dirty="0"/>
              <a:t>CONFUSION MATRIX</a:t>
            </a:r>
            <a:br>
              <a:rPr lang="en-US" dirty="0"/>
            </a:br>
            <a:r>
              <a:rPr lang="en-US" dirty="0"/>
              <a:t>(RANDOM FOREST WITHOUT UPSAMPLING)</a:t>
            </a:r>
          </a:p>
          <a:p>
            <a:pPr algn="ctr"/>
            <a:endParaRPr lang="en-US" dirty="0"/>
          </a:p>
          <a:p>
            <a:endParaRPr lang="en-US" dirty="0"/>
          </a:p>
        </p:txBody>
      </p:sp>
    </p:spTree>
    <p:extLst>
      <p:ext uri="{BB962C8B-B14F-4D97-AF65-F5344CB8AC3E}">
        <p14:creationId xmlns:p14="http://schemas.microsoft.com/office/powerpoint/2010/main" val="32098482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8E99191-F9DC-1D4D-8A9A-6A0BA6BB3886}"/>
              </a:ext>
            </a:extLst>
          </p:cNvPr>
          <p:cNvSpPr txBox="1"/>
          <p:nvPr/>
        </p:nvSpPr>
        <p:spPr>
          <a:xfrm>
            <a:off x="5261883" y="418921"/>
            <a:ext cx="4106637" cy="1200329"/>
          </a:xfrm>
          <a:prstGeom prst="rect">
            <a:avLst/>
          </a:prstGeom>
          <a:noFill/>
        </p:spPr>
        <p:txBody>
          <a:bodyPr wrap="none" rtlCol="0">
            <a:spAutoFit/>
          </a:bodyPr>
          <a:lstStyle/>
          <a:p>
            <a:pPr algn="ctr"/>
            <a:r>
              <a:rPr lang="en-US" dirty="0"/>
              <a:t>CONFUSION MATRIX</a:t>
            </a:r>
            <a:br>
              <a:rPr lang="en-US" dirty="0"/>
            </a:br>
            <a:r>
              <a:rPr lang="en-US" dirty="0"/>
              <a:t>(RANDOM FOREST WITH UPSAMPLING)</a:t>
            </a:r>
          </a:p>
          <a:p>
            <a:pPr algn="ctr"/>
            <a:endParaRPr lang="en-US" dirty="0"/>
          </a:p>
          <a:p>
            <a:endParaRPr lang="en-US" dirty="0"/>
          </a:p>
        </p:txBody>
      </p:sp>
      <p:pic>
        <p:nvPicPr>
          <p:cNvPr id="5" name="Picture 4">
            <a:extLst>
              <a:ext uri="{FF2B5EF4-FFF2-40B4-BE49-F238E27FC236}">
                <a16:creationId xmlns:a16="http://schemas.microsoft.com/office/drawing/2014/main" id="{8E7EDF63-1431-B54C-A0AE-8ECA26DAF69A}"/>
              </a:ext>
            </a:extLst>
          </p:cNvPr>
          <p:cNvPicPr>
            <a:picLocks noChangeAspect="1"/>
          </p:cNvPicPr>
          <p:nvPr/>
        </p:nvPicPr>
        <p:blipFill>
          <a:blip r:embed="rId2"/>
          <a:stretch>
            <a:fillRect/>
          </a:stretch>
        </p:blipFill>
        <p:spPr>
          <a:xfrm>
            <a:off x="4349750" y="1619250"/>
            <a:ext cx="5930900" cy="4991100"/>
          </a:xfrm>
          <a:prstGeom prst="rect">
            <a:avLst/>
          </a:prstGeom>
        </p:spPr>
      </p:pic>
    </p:spTree>
    <p:extLst>
      <p:ext uri="{BB962C8B-B14F-4D97-AF65-F5344CB8AC3E}">
        <p14:creationId xmlns:p14="http://schemas.microsoft.com/office/powerpoint/2010/main" val="21588983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758202"/>
            <a:ext cx="7477601" cy="958215"/>
          </a:xfrm>
          <a:prstGeom prst="rect">
            <a:avLst/>
          </a:prstGeom>
          <a:noFill/>
          <a:ln/>
        </p:spPr>
        <p:txBody>
          <a:bodyPr wrap="none" rtlCol="0" anchor="t"/>
          <a:lstStyle/>
          <a:p>
            <a:pPr marL="0" indent="0">
              <a:lnSpc>
                <a:spcPts val="7545"/>
              </a:lnSpc>
              <a:buNone/>
            </a:pPr>
            <a:r>
              <a:rPr lang="en-US" sz="6036" dirty="0" err="1">
                <a:solidFill>
                  <a:srgbClr val="F2F0F4"/>
                </a:solidFill>
                <a:latin typeface="Montserrat" pitchFamily="34" charset="0"/>
                <a:ea typeface="Montserrat" pitchFamily="34" charset="-122"/>
                <a:cs typeface="Montserrat" pitchFamily="34" charset="-120"/>
              </a:rPr>
              <a:t>XGBoost</a:t>
            </a:r>
            <a:r>
              <a:rPr lang="en-US" sz="6036" dirty="0">
                <a:solidFill>
                  <a:srgbClr val="F2F0F4"/>
                </a:solidFill>
                <a:latin typeface="Montserrat" pitchFamily="34" charset="0"/>
                <a:ea typeface="Montserrat" pitchFamily="34" charset="-122"/>
                <a:cs typeface="Montserrat" pitchFamily="34" charset="-120"/>
              </a:rPr>
              <a:t> Model</a:t>
            </a:r>
            <a:endParaRPr lang="en-US" sz="6036" dirty="0"/>
          </a:p>
        </p:txBody>
      </p:sp>
      <p:sp>
        <p:nvSpPr>
          <p:cNvPr id="6" name="Text 2"/>
          <p:cNvSpPr/>
          <p:nvPr/>
        </p:nvSpPr>
        <p:spPr>
          <a:xfrm>
            <a:off x="833199" y="4049673"/>
            <a:ext cx="7477601" cy="1421606"/>
          </a:xfrm>
          <a:prstGeom prst="rect">
            <a:avLst/>
          </a:prstGeom>
          <a:noFill/>
          <a:ln/>
        </p:spPr>
        <p:txBody>
          <a:bodyPr wrap="square" rtlCol="0" anchor="t"/>
          <a:lstStyle/>
          <a:p>
            <a:pPr marL="0" indent="0">
              <a:lnSpc>
                <a:spcPts val="2799"/>
              </a:lnSpc>
              <a:buNone/>
            </a:pPr>
            <a:r>
              <a:rPr lang="en-US" sz="1750" dirty="0" err="1">
                <a:solidFill>
                  <a:srgbClr val="DCD7E5"/>
                </a:solidFill>
                <a:latin typeface="Heebo" pitchFamily="34" charset="0"/>
                <a:ea typeface="Heebo" pitchFamily="34" charset="-122"/>
                <a:cs typeface="Heebo" pitchFamily="34" charset="-120"/>
              </a:rPr>
              <a:t>XGBoost</a:t>
            </a:r>
            <a:r>
              <a:rPr lang="en-US" sz="1750" dirty="0">
                <a:solidFill>
                  <a:srgbClr val="DCD7E5"/>
                </a:solidFill>
                <a:latin typeface="Heebo" pitchFamily="34" charset="0"/>
                <a:ea typeface="Heebo" pitchFamily="34" charset="-122"/>
                <a:cs typeface="Heebo" pitchFamily="34" charset="-120"/>
              </a:rPr>
              <a:t> is a powerful gradient boosting algorithm that has demonstrated impressive performance across a wide range of machine learning tasks. Its ability to handle complex, nonlinear relationships in data makes it a popular choice for classification and regression problems.</a:t>
            </a:r>
            <a:endParaRPr lang="en-US" sz="1750" dirty="0"/>
          </a:p>
        </p:txBody>
      </p:sp>
      <p:pic>
        <p:nvPicPr>
          <p:cNvPr id="7"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pic>
        <p:nvPicPr>
          <p:cNvPr id="10" name="Picture 9">
            <a:extLst>
              <a:ext uri="{FF2B5EF4-FFF2-40B4-BE49-F238E27FC236}">
                <a16:creationId xmlns:a16="http://schemas.microsoft.com/office/drawing/2014/main" id="{FB9E9A98-6C97-FB40-A232-0B060D602C9A}"/>
              </a:ext>
            </a:extLst>
          </p:cNvPr>
          <p:cNvPicPr>
            <a:picLocks noChangeAspect="1"/>
          </p:cNvPicPr>
          <p:nvPr/>
        </p:nvPicPr>
        <p:blipFill>
          <a:blip r:embed="rId7"/>
          <a:stretch>
            <a:fillRect/>
          </a:stretch>
        </p:blipFill>
        <p:spPr>
          <a:xfrm>
            <a:off x="7287260" y="93742"/>
            <a:ext cx="7251700" cy="3821844"/>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rotWithShape="1">
          <a:blip r:embed="rId4"/>
          <a:srcRect l="4097"/>
          <a:stretch/>
        </p:blipFill>
        <p:spPr>
          <a:xfrm>
            <a:off x="0" y="0"/>
            <a:ext cx="4399358" cy="8229600"/>
          </a:xfrm>
          <a:prstGeom prst="rect">
            <a:avLst/>
          </a:prstGeom>
        </p:spPr>
      </p:pic>
      <p:sp>
        <p:nvSpPr>
          <p:cNvPr id="5" name="Text 1"/>
          <p:cNvSpPr/>
          <p:nvPr/>
        </p:nvSpPr>
        <p:spPr>
          <a:xfrm>
            <a:off x="4490799" y="925473"/>
            <a:ext cx="8559760" cy="694373"/>
          </a:xfrm>
          <a:prstGeom prst="rect">
            <a:avLst/>
          </a:prstGeom>
          <a:noFill/>
          <a:ln/>
        </p:spPr>
        <p:txBody>
          <a:bodyPr wrap="none" rtlCol="0" anchor="t"/>
          <a:lstStyle/>
          <a:p>
            <a:pPr marL="0" indent="0">
              <a:lnSpc>
                <a:spcPts val="5468"/>
              </a:lnSpc>
              <a:buNone/>
            </a:pPr>
            <a:r>
              <a:rPr lang="en-US" sz="4374" dirty="0" err="1">
                <a:solidFill>
                  <a:srgbClr val="F2F0F4"/>
                </a:solidFill>
                <a:latin typeface="Montserrat" pitchFamily="34" charset="0"/>
                <a:ea typeface="Montserrat" pitchFamily="34" charset="-122"/>
                <a:cs typeface="Montserrat" pitchFamily="34" charset="-120"/>
              </a:rPr>
              <a:t>XGBoost</a:t>
            </a:r>
            <a:r>
              <a:rPr lang="en-US" sz="4374" dirty="0">
                <a:solidFill>
                  <a:srgbClr val="F2F0F4"/>
                </a:solidFill>
                <a:latin typeface="Montserrat" pitchFamily="34" charset="0"/>
                <a:ea typeface="Montserrat" pitchFamily="34" charset="-122"/>
                <a:cs typeface="Montserrat" pitchFamily="34" charset="-120"/>
              </a:rPr>
              <a:t> Model</a:t>
            </a:r>
            <a:endParaRPr lang="en-US" sz="4374" dirty="0"/>
          </a:p>
        </p:txBody>
      </p:sp>
      <p:sp>
        <p:nvSpPr>
          <p:cNvPr id="6" name="Shape 2"/>
          <p:cNvSpPr/>
          <p:nvPr/>
        </p:nvSpPr>
        <p:spPr>
          <a:xfrm>
            <a:off x="4801910" y="1953101"/>
            <a:ext cx="44410" cy="5351026"/>
          </a:xfrm>
          <a:prstGeom prst="roundRect">
            <a:avLst>
              <a:gd name="adj" fmla="val 225151"/>
            </a:avLst>
          </a:prstGeom>
          <a:solidFill>
            <a:srgbClr val="552C86"/>
          </a:solidFill>
          <a:ln/>
        </p:spPr>
      </p:sp>
      <p:sp>
        <p:nvSpPr>
          <p:cNvPr id="7" name="Shape 3"/>
          <p:cNvSpPr/>
          <p:nvPr/>
        </p:nvSpPr>
        <p:spPr>
          <a:xfrm>
            <a:off x="5074027" y="2354401"/>
            <a:ext cx="777597" cy="44410"/>
          </a:xfrm>
          <a:prstGeom prst="roundRect">
            <a:avLst>
              <a:gd name="adj" fmla="val 225151"/>
            </a:avLst>
          </a:prstGeom>
          <a:solidFill>
            <a:srgbClr val="552C86"/>
          </a:solidFill>
          <a:ln/>
        </p:spPr>
      </p:sp>
      <p:sp>
        <p:nvSpPr>
          <p:cNvPr id="8" name="Shape 4"/>
          <p:cNvSpPr/>
          <p:nvPr/>
        </p:nvSpPr>
        <p:spPr>
          <a:xfrm>
            <a:off x="4574084" y="2126694"/>
            <a:ext cx="499943" cy="499943"/>
          </a:xfrm>
          <a:prstGeom prst="roundRect">
            <a:avLst>
              <a:gd name="adj" fmla="val 20000"/>
            </a:avLst>
          </a:prstGeom>
          <a:noFill/>
          <a:ln w="7620">
            <a:solidFill>
              <a:srgbClr val="552C86"/>
            </a:solidFill>
            <a:prstDash val="solid"/>
          </a:ln>
        </p:spPr>
      </p:sp>
      <p:sp>
        <p:nvSpPr>
          <p:cNvPr id="9" name="Text 5"/>
          <p:cNvSpPr/>
          <p:nvPr/>
        </p:nvSpPr>
        <p:spPr>
          <a:xfrm>
            <a:off x="4763869" y="2168366"/>
            <a:ext cx="120372"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1</a:t>
            </a:r>
            <a:endParaRPr lang="en-US" sz="2624" dirty="0"/>
          </a:p>
        </p:txBody>
      </p:sp>
      <p:sp>
        <p:nvSpPr>
          <p:cNvPr id="10" name="Text 6"/>
          <p:cNvSpPr/>
          <p:nvPr/>
        </p:nvSpPr>
        <p:spPr>
          <a:xfrm>
            <a:off x="6046113" y="2175272"/>
            <a:ext cx="2787729"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Feature Importance</a:t>
            </a:r>
            <a:endParaRPr lang="en-US" sz="2187" dirty="0"/>
          </a:p>
        </p:txBody>
      </p:sp>
      <p:sp>
        <p:nvSpPr>
          <p:cNvPr id="11" name="Text 7"/>
          <p:cNvSpPr/>
          <p:nvPr/>
        </p:nvSpPr>
        <p:spPr>
          <a:xfrm>
            <a:off x="6046113" y="2655689"/>
            <a:ext cx="7751088" cy="710803"/>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Visualize the relative importance of each feature in the </a:t>
            </a:r>
            <a:r>
              <a:rPr lang="en-US" sz="1750" dirty="0" err="1">
                <a:solidFill>
                  <a:srgbClr val="DCD7E5"/>
                </a:solidFill>
                <a:latin typeface="Heebo" pitchFamily="34" charset="0"/>
                <a:ea typeface="Heebo" pitchFamily="34" charset="-122"/>
                <a:cs typeface="Heebo" pitchFamily="34" charset="-120"/>
              </a:rPr>
              <a:t>XGBoost</a:t>
            </a:r>
            <a:r>
              <a:rPr lang="en-US" sz="1750" dirty="0">
                <a:solidFill>
                  <a:srgbClr val="DCD7E5"/>
                </a:solidFill>
                <a:latin typeface="Heebo" pitchFamily="34" charset="0"/>
                <a:ea typeface="Heebo" pitchFamily="34" charset="-122"/>
                <a:cs typeface="Heebo" pitchFamily="34" charset="-120"/>
              </a:rPr>
              <a:t> model to understand which variables are driving the predictions.</a:t>
            </a:r>
            <a:endParaRPr lang="en-US" sz="1750" dirty="0"/>
          </a:p>
        </p:txBody>
      </p:sp>
      <p:sp>
        <p:nvSpPr>
          <p:cNvPr id="12" name="Shape 8"/>
          <p:cNvSpPr/>
          <p:nvPr/>
        </p:nvSpPr>
        <p:spPr>
          <a:xfrm>
            <a:off x="5074027" y="4212134"/>
            <a:ext cx="777597" cy="44410"/>
          </a:xfrm>
          <a:prstGeom prst="roundRect">
            <a:avLst>
              <a:gd name="adj" fmla="val 225151"/>
            </a:avLst>
          </a:prstGeom>
          <a:solidFill>
            <a:srgbClr val="552C86"/>
          </a:solidFill>
          <a:ln/>
        </p:spPr>
      </p:sp>
      <p:sp>
        <p:nvSpPr>
          <p:cNvPr id="13" name="Shape 9"/>
          <p:cNvSpPr/>
          <p:nvPr/>
        </p:nvSpPr>
        <p:spPr>
          <a:xfrm>
            <a:off x="4574084" y="3984427"/>
            <a:ext cx="499943" cy="499943"/>
          </a:xfrm>
          <a:prstGeom prst="roundRect">
            <a:avLst>
              <a:gd name="adj" fmla="val 20000"/>
            </a:avLst>
          </a:prstGeom>
          <a:noFill/>
          <a:ln w="7620">
            <a:solidFill>
              <a:srgbClr val="552C86"/>
            </a:solidFill>
            <a:prstDash val="solid"/>
          </a:ln>
        </p:spPr>
      </p:sp>
      <p:sp>
        <p:nvSpPr>
          <p:cNvPr id="14" name="Text 10"/>
          <p:cNvSpPr/>
          <p:nvPr/>
        </p:nvSpPr>
        <p:spPr>
          <a:xfrm>
            <a:off x="4729341" y="4026098"/>
            <a:ext cx="189309"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2</a:t>
            </a:r>
            <a:endParaRPr lang="en-US" sz="2624" dirty="0"/>
          </a:p>
        </p:txBody>
      </p:sp>
      <p:sp>
        <p:nvSpPr>
          <p:cNvPr id="15" name="Text 11"/>
          <p:cNvSpPr/>
          <p:nvPr/>
        </p:nvSpPr>
        <p:spPr>
          <a:xfrm>
            <a:off x="6046113" y="4033004"/>
            <a:ext cx="3548182"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Partial Dependence Plots</a:t>
            </a:r>
            <a:endParaRPr lang="en-US" sz="2187" dirty="0"/>
          </a:p>
        </p:txBody>
      </p:sp>
      <p:sp>
        <p:nvSpPr>
          <p:cNvPr id="16" name="Text 12"/>
          <p:cNvSpPr/>
          <p:nvPr/>
        </p:nvSpPr>
        <p:spPr>
          <a:xfrm>
            <a:off x="6046113" y="4513421"/>
            <a:ext cx="7751088" cy="710803"/>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Plot the marginal effect of a feature on the model's output to see how the predicted outcome changes as a feature varies.</a:t>
            </a:r>
            <a:endParaRPr lang="en-US" sz="1750" dirty="0"/>
          </a:p>
        </p:txBody>
      </p:sp>
      <p:sp>
        <p:nvSpPr>
          <p:cNvPr id="17" name="Shape 13"/>
          <p:cNvSpPr/>
          <p:nvPr/>
        </p:nvSpPr>
        <p:spPr>
          <a:xfrm>
            <a:off x="5074027" y="6069866"/>
            <a:ext cx="777597" cy="44410"/>
          </a:xfrm>
          <a:prstGeom prst="roundRect">
            <a:avLst>
              <a:gd name="adj" fmla="val 225151"/>
            </a:avLst>
          </a:prstGeom>
          <a:solidFill>
            <a:srgbClr val="552C86"/>
          </a:solidFill>
          <a:ln/>
        </p:spPr>
      </p:sp>
      <p:sp>
        <p:nvSpPr>
          <p:cNvPr id="18" name="Shape 14"/>
          <p:cNvSpPr/>
          <p:nvPr/>
        </p:nvSpPr>
        <p:spPr>
          <a:xfrm>
            <a:off x="4574084" y="5842159"/>
            <a:ext cx="499943" cy="499943"/>
          </a:xfrm>
          <a:prstGeom prst="roundRect">
            <a:avLst>
              <a:gd name="adj" fmla="val 20000"/>
            </a:avLst>
          </a:prstGeom>
          <a:noFill/>
          <a:ln w="7620">
            <a:solidFill>
              <a:srgbClr val="552C86"/>
            </a:solidFill>
            <a:prstDash val="solid"/>
          </a:ln>
        </p:spPr>
      </p:sp>
      <p:sp>
        <p:nvSpPr>
          <p:cNvPr id="19" name="Text 15"/>
          <p:cNvSpPr/>
          <p:nvPr/>
        </p:nvSpPr>
        <p:spPr>
          <a:xfrm>
            <a:off x="4730055" y="5883831"/>
            <a:ext cx="18800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3</a:t>
            </a:r>
            <a:endParaRPr lang="en-US" sz="2624" dirty="0"/>
          </a:p>
        </p:txBody>
      </p:sp>
      <p:sp>
        <p:nvSpPr>
          <p:cNvPr id="20" name="Text 16"/>
          <p:cNvSpPr/>
          <p:nvPr/>
        </p:nvSpPr>
        <p:spPr>
          <a:xfrm>
            <a:off x="6046113" y="5890736"/>
            <a:ext cx="2777490"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SHAP Value Plots</a:t>
            </a:r>
            <a:endParaRPr lang="en-US" sz="2187" dirty="0"/>
          </a:p>
        </p:txBody>
      </p:sp>
      <p:sp>
        <p:nvSpPr>
          <p:cNvPr id="21" name="Text 17"/>
          <p:cNvSpPr/>
          <p:nvPr/>
        </p:nvSpPr>
        <p:spPr>
          <a:xfrm>
            <a:off x="6046113" y="6371153"/>
            <a:ext cx="7751088" cy="710803"/>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Leverage SHAP values to explain the impact each feature has on the prediction for a given data point, providing insights into the model's inner workings.</a:t>
            </a:r>
            <a:endParaRPr lang="en-US" sz="175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AABB22-EDA0-0B42-A5BE-7DB338BD0A2E}"/>
              </a:ext>
            </a:extLst>
          </p:cNvPr>
          <p:cNvPicPr>
            <a:picLocks noChangeAspect="1"/>
          </p:cNvPicPr>
          <p:nvPr/>
        </p:nvPicPr>
        <p:blipFill>
          <a:blip r:embed="rId2"/>
          <a:stretch>
            <a:fillRect/>
          </a:stretch>
        </p:blipFill>
        <p:spPr>
          <a:xfrm>
            <a:off x="4394200" y="1619250"/>
            <a:ext cx="5842000" cy="4991100"/>
          </a:xfrm>
          <a:prstGeom prst="rect">
            <a:avLst/>
          </a:prstGeom>
        </p:spPr>
      </p:pic>
      <p:sp>
        <p:nvSpPr>
          <p:cNvPr id="4" name="TextBox 3">
            <a:extLst>
              <a:ext uri="{FF2B5EF4-FFF2-40B4-BE49-F238E27FC236}">
                <a16:creationId xmlns:a16="http://schemas.microsoft.com/office/drawing/2014/main" id="{62168673-3EC0-0547-918A-13AF9C83174F}"/>
              </a:ext>
            </a:extLst>
          </p:cNvPr>
          <p:cNvSpPr txBox="1"/>
          <p:nvPr/>
        </p:nvSpPr>
        <p:spPr>
          <a:xfrm>
            <a:off x="5620089" y="393700"/>
            <a:ext cx="3390223" cy="1477328"/>
          </a:xfrm>
          <a:prstGeom prst="rect">
            <a:avLst/>
          </a:prstGeom>
          <a:noFill/>
        </p:spPr>
        <p:txBody>
          <a:bodyPr wrap="none" rtlCol="0">
            <a:spAutoFit/>
          </a:bodyPr>
          <a:lstStyle/>
          <a:p>
            <a:pPr algn="ctr"/>
            <a:r>
              <a:rPr lang="en-US" dirty="0"/>
              <a:t>CONFUSION MATRIX</a:t>
            </a:r>
            <a:br>
              <a:rPr lang="en-US" dirty="0"/>
            </a:br>
            <a:r>
              <a:rPr lang="en-US" dirty="0"/>
              <a:t>(XgBoost WITHOUT UPSAMPLING)</a:t>
            </a:r>
          </a:p>
          <a:p>
            <a:pPr algn="ctr"/>
            <a:endParaRPr lang="en-US" dirty="0"/>
          </a:p>
          <a:p>
            <a:pPr algn="ctr"/>
            <a:endParaRPr lang="en-US" dirty="0"/>
          </a:p>
          <a:p>
            <a:pPr algn="ctr"/>
            <a:endParaRPr lang="en-US" dirty="0"/>
          </a:p>
        </p:txBody>
      </p:sp>
    </p:spTree>
    <p:extLst>
      <p:ext uri="{BB962C8B-B14F-4D97-AF65-F5344CB8AC3E}">
        <p14:creationId xmlns:p14="http://schemas.microsoft.com/office/powerpoint/2010/main" val="134521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1480661"/>
            <a:ext cx="7477601" cy="2874645"/>
          </a:xfrm>
          <a:prstGeom prst="rect">
            <a:avLst/>
          </a:prstGeom>
          <a:noFill/>
          <a:ln/>
        </p:spPr>
        <p:txBody>
          <a:bodyPr wrap="square" rtlCol="0" anchor="t"/>
          <a:lstStyle/>
          <a:p>
            <a:pPr marL="0" indent="0">
              <a:lnSpc>
                <a:spcPts val="7545"/>
              </a:lnSpc>
              <a:buNone/>
            </a:pPr>
            <a:r>
              <a:rPr lang="en-US" sz="6036" dirty="0">
                <a:solidFill>
                  <a:srgbClr val="B380FF"/>
                </a:solidFill>
                <a:latin typeface="Sora" pitchFamily="34" charset="0"/>
                <a:ea typeface="Sora" pitchFamily="34" charset="-122"/>
                <a:cs typeface="Sora" pitchFamily="34" charset="-120"/>
              </a:rPr>
              <a:t>Introduction to Data Preprocessing</a:t>
            </a:r>
            <a:endParaRPr lang="en-US" sz="6036" dirty="0"/>
          </a:p>
        </p:txBody>
      </p:sp>
      <p:sp>
        <p:nvSpPr>
          <p:cNvPr id="6" name="Text 2"/>
          <p:cNvSpPr/>
          <p:nvPr/>
        </p:nvSpPr>
        <p:spPr>
          <a:xfrm>
            <a:off x="6319599" y="4688562"/>
            <a:ext cx="7477601" cy="1421606"/>
          </a:xfrm>
          <a:prstGeom prst="rect">
            <a:avLst/>
          </a:prstGeom>
          <a:noFill/>
          <a:ln/>
        </p:spPr>
        <p:txBody>
          <a:bodyPr wrap="squar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Data preprocessing is a crucial step in any data analysis project. It involves cleaning, transforming, and preparing raw data to make it suitable for further analysis and modeling. This sets the foundation for uncovering valuable insights from your data.</a:t>
            </a:r>
            <a:endParaRPr lang="en-US" sz="1750" dirty="0"/>
          </a:p>
        </p:txBody>
      </p:sp>
      <p:sp>
        <p:nvSpPr>
          <p:cNvPr id="9" name="Text 5"/>
          <p:cNvSpPr/>
          <p:nvPr/>
        </p:nvSpPr>
        <p:spPr>
          <a:xfrm>
            <a:off x="6786086" y="6360081"/>
            <a:ext cx="1913334" cy="388858"/>
          </a:xfrm>
          <a:prstGeom prst="rect">
            <a:avLst/>
          </a:prstGeom>
          <a:noFill/>
          <a:ln/>
        </p:spPr>
        <p:txBody>
          <a:bodyPr wrap="none" rtlCol="0" anchor="t"/>
          <a:lstStyle/>
          <a:p>
            <a:pPr marL="0" indent="0" algn="l">
              <a:lnSpc>
                <a:spcPts val="3062"/>
              </a:lnSpc>
              <a:buNone/>
            </a:pPr>
            <a:endParaRPr lang="en-US" sz="2187" dirty="0"/>
          </a:p>
        </p:txBody>
      </p:sp>
      <p:pic>
        <p:nvPicPr>
          <p:cNvPr id="11" name="Picture 10">
            <a:extLst>
              <a:ext uri="{FF2B5EF4-FFF2-40B4-BE49-F238E27FC236}">
                <a16:creationId xmlns:a16="http://schemas.microsoft.com/office/drawing/2014/main" id="{99F82002-F781-F922-9055-68B3BB5CC6A6}"/>
              </a:ext>
            </a:extLst>
          </p:cNvPr>
          <p:cNvPicPr>
            <a:picLocks noChangeAspect="1"/>
          </p:cNvPicPr>
          <p:nvPr/>
        </p:nvPicPr>
        <p:blipFill>
          <a:blip r:embed="rId5"/>
          <a:stretch>
            <a:fillRect/>
          </a:stretch>
        </p:blipFill>
        <p:spPr>
          <a:xfrm>
            <a:off x="31850" y="1480661"/>
            <a:ext cx="5577213" cy="5518732"/>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168673-3EC0-0547-918A-13AF9C83174F}"/>
              </a:ext>
            </a:extLst>
          </p:cNvPr>
          <p:cNvSpPr txBox="1"/>
          <p:nvPr/>
        </p:nvSpPr>
        <p:spPr>
          <a:xfrm>
            <a:off x="5824471" y="393700"/>
            <a:ext cx="2981458" cy="1477328"/>
          </a:xfrm>
          <a:prstGeom prst="rect">
            <a:avLst/>
          </a:prstGeom>
          <a:noFill/>
        </p:spPr>
        <p:txBody>
          <a:bodyPr wrap="none" rtlCol="0">
            <a:spAutoFit/>
          </a:bodyPr>
          <a:lstStyle/>
          <a:p>
            <a:pPr algn="ctr"/>
            <a:r>
              <a:rPr lang="en-US" dirty="0"/>
              <a:t>CONFUSION MATRIX</a:t>
            </a:r>
            <a:br>
              <a:rPr lang="en-US" dirty="0"/>
            </a:br>
            <a:r>
              <a:rPr lang="en-US" dirty="0"/>
              <a:t>(XgBoost WITH UPSAMPLING)</a:t>
            </a:r>
          </a:p>
          <a:p>
            <a:pPr algn="ctr"/>
            <a:endParaRPr lang="en-US" dirty="0"/>
          </a:p>
          <a:p>
            <a:pPr algn="ctr"/>
            <a:endParaRPr lang="en-US" dirty="0"/>
          </a:p>
          <a:p>
            <a:pPr algn="ctr"/>
            <a:endParaRPr lang="en-US" dirty="0"/>
          </a:p>
        </p:txBody>
      </p:sp>
      <p:pic>
        <p:nvPicPr>
          <p:cNvPr id="5" name="Picture 4">
            <a:extLst>
              <a:ext uri="{FF2B5EF4-FFF2-40B4-BE49-F238E27FC236}">
                <a16:creationId xmlns:a16="http://schemas.microsoft.com/office/drawing/2014/main" id="{8F76DA13-4FA6-3F43-85C9-C0EF889881C9}"/>
              </a:ext>
            </a:extLst>
          </p:cNvPr>
          <p:cNvPicPr>
            <a:picLocks noChangeAspect="1"/>
          </p:cNvPicPr>
          <p:nvPr/>
        </p:nvPicPr>
        <p:blipFill>
          <a:blip r:embed="rId2"/>
          <a:stretch>
            <a:fillRect/>
          </a:stretch>
        </p:blipFill>
        <p:spPr>
          <a:xfrm>
            <a:off x="4394200" y="1619250"/>
            <a:ext cx="5842000" cy="4991100"/>
          </a:xfrm>
          <a:prstGeom prst="rect">
            <a:avLst/>
          </a:prstGeom>
        </p:spPr>
      </p:pic>
    </p:spTree>
    <p:extLst>
      <p:ext uri="{BB962C8B-B14F-4D97-AF65-F5344CB8AC3E}">
        <p14:creationId xmlns:p14="http://schemas.microsoft.com/office/powerpoint/2010/main" val="27773738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456855"/>
            <a:ext cx="7477601" cy="1916430"/>
          </a:xfrm>
          <a:prstGeom prst="rect">
            <a:avLst/>
          </a:prstGeom>
          <a:noFill/>
          <a:ln/>
        </p:spPr>
        <p:txBody>
          <a:bodyPr wrap="square" rtlCol="0" anchor="t"/>
          <a:lstStyle/>
          <a:p>
            <a:pPr marL="0" indent="0">
              <a:lnSpc>
                <a:spcPts val="7545"/>
              </a:lnSpc>
              <a:buNone/>
            </a:pPr>
            <a:r>
              <a:rPr lang="en-US" sz="6036" dirty="0">
                <a:solidFill>
                  <a:srgbClr val="F2F0F4"/>
                </a:solidFill>
                <a:latin typeface="Montserrat" pitchFamily="34" charset="0"/>
                <a:ea typeface="Montserrat" pitchFamily="34" charset="-122"/>
                <a:cs typeface="Montserrat" pitchFamily="34" charset="-120"/>
              </a:rPr>
              <a:t>Artificial Neural Network (ANN)</a:t>
            </a:r>
            <a:endParaRPr lang="en-US" sz="6036" dirty="0"/>
          </a:p>
        </p:txBody>
      </p:sp>
      <p:sp>
        <p:nvSpPr>
          <p:cNvPr id="6" name="Text 2"/>
          <p:cNvSpPr/>
          <p:nvPr/>
        </p:nvSpPr>
        <p:spPr>
          <a:xfrm>
            <a:off x="833199" y="4706541"/>
            <a:ext cx="7477601"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Artificial Neural Networks (ANNs) are powerful machine learning models inspired by the human brain. They consist of interconnected nodes, or "neurons," that work together to process and learn from complex data.</a:t>
            </a:r>
            <a:endParaRPr lang="en-US" sz="175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037993" y="1346359"/>
            <a:ext cx="7469386"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ANN Model - Visualizations</a:t>
            </a:r>
            <a:endParaRPr lang="en-US" sz="4374" dirty="0"/>
          </a:p>
        </p:txBody>
      </p:sp>
      <p:sp>
        <p:nvSpPr>
          <p:cNvPr id="5" name="Text 2"/>
          <p:cNvSpPr/>
          <p:nvPr/>
        </p:nvSpPr>
        <p:spPr>
          <a:xfrm>
            <a:off x="2037993" y="2573893"/>
            <a:ext cx="5006221" cy="2132409"/>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Visualizing the architecture and internal workings of an Artificial Neural Network (ANN) model can provide valuable insights. These visualizations often depict the interconnected layers of neurons, illustrating how the model learns complex patterns in data.</a:t>
            </a:r>
            <a:endParaRPr lang="en-US" sz="1750" dirty="0"/>
          </a:p>
        </p:txBody>
      </p:sp>
      <p:sp>
        <p:nvSpPr>
          <p:cNvPr id="6" name="Text 3"/>
          <p:cNvSpPr/>
          <p:nvPr/>
        </p:nvSpPr>
        <p:spPr>
          <a:xfrm>
            <a:off x="2037993" y="4906208"/>
            <a:ext cx="5006221"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Techniques like heatmaps, layer activation visualization, and dimension reduction techniques like t-SNE can reveal the model's decision-making process, highlighting important features and their contributions to the final predictions.</a:t>
            </a:r>
            <a:endParaRPr lang="en-US" sz="1750" dirty="0"/>
          </a:p>
        </p:txBody>
      </p:sp>
      <p:pic>
        <p:nvPicPr>
          <p:cNvPr id="7" name="Image 1" descr="preencoded.png"/>
          <p:cNvPicPr>
            <a:picLocks noChangeAspect="1"/>
          </p:cNvPicPr>
          <p:nvPr/>
        </p:nvPicPr>
        <p:blipFill>
          <a:blip r:embed="rId4"/>
          <a:stretch>
            <a:fillRect/>
          </a:stretch>
        </p:blipFill>
        <p:spPr>
          <a:xfrm>
            <a:off x="7593806" y="2623899"/>
            <a:ext cx="5006221" cy="3519964"/>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E1F78B-48AF-AF4C-8A04-085BC9932CFE}"/>
              </a:ext>
            </a:extLst>
          </p:cNvPr>
          <p:cNvPicPr>
            <a:picLocks noChangeAspect="1"/>
          </p:cNvPicPr>
          <p:nvPr/>
        </p:nvPicPr>
        <p:blipFill>
          <a:blip r:embed="rId2"/>
          <a:stretch>
            <a:fillRect/>
          </a:stretch>
        </p:blipFill>
        <p:spPr>
          <a:xfrm>
            <a:off x="8496300" y="2038350"/>
            <a:ext cx="5257800" cy="4152900"/>
          </a:xfrm>
          <a:prstGeom prst="rect">
            <a:avLst/>
          </a:prstGeom>
        </p:spPr>
      </p:pic>
      <p:pic>
        <p:nvPicPr>
          <p:cNvPr id="5" name="Picture 4">
            <a:extLst>
              <a:ext uri="{FF2B5EF4-FFF2-40B4-BE49-F238E27FC236}">
                <a16:creationId xmlns:a16="http://schemas.microsoft.com/office/drawing/2014/main" id="{82C52722-8D1E-084F-9D25-1A5F3D8D744E}"/>
              </a:ext>
            </a:extLst>
          </p:cNvPr>
          <p:cNvPicPr>
            <a:picLocks noChangeAspect="1"/>
          </p:cNvPicPr>
          <p:nvPr/>
        </p:nvPicPr>
        <p:blipFill>
          <a:blip r:embed="rId2"/>
          <a:stretch>
            <a:fillRect/>
          </a:stretch>
        </p:blipFill>
        <p:spPr>
          <a:xfrm>
            <a:off x="876300" y="2038350"/>
            <a:ext cx="5257800" cy="4152900"/>
          </a:xfrm>
          <a:prstGeom prst="rect">
            <a:avLst/>
          </a:prstGeom>
        </p:spPr>
      </p:pic>
      <p:sp>
        <p:nvSpPr>
          <p:cNvPr id="6" name="TextBox 5">
            <a:extLst>
              <a:ext uri="{FF2B5EF4-FFF2-40B4-BE49-F238E27FC236}">
                <a16:creationId xmlns:a16="http://schemas.microsoft.com/office/drawing/2014/main" id="{B3B5E76C-E2D0-C742-82CC-0D89B54DC5A7}"/>
              </a:ext>
            </a:extLst>
          </p:cNvPr>
          <p:cNvSpPr txBox="1"/>
          <p:nvPr/>
        </p:nvSpPr>
        <p:spPr>
          <a:xfrm>
            <a:off x="6119840" y="431800"/>
            <a:ext cx="2390719" cy="646331"/>
          </a:xfrm>
          <a:prstGeom prst="rect">
            <a:avLst/>
          </a:prstGeom>
          <a:noFill/>
        </p:spPr>
        <p:txBody>
          <a:bodyPr wrap="none" rtlCol="0">
            <a:spAutoFit/>
          </a:bodyPr>
          <a:lstStyle/>
          <a:p>
            <a:pPr algn="ctr"/>
            <a:r>
              <a:rPr lang="en-US" dirty="0"/>
              <a:t>Trend with each EPOCH</a:t>
            </a:r>
            <a:br>
              <a:rPr lang="en-US" dirty="0"/>
            </a:br>
            <a:r>
              <a:rPr lang="en-US" dirty="0"/>
              <a:t>(Accuracy vs EPOCH)</a:t>
            </a:r>
          </a:p>
        </p:txBody>
      </p:sp>
    </p:spTree>
    <p:extLst>
      <p:ext uri="{BB962C8B-B14F-4D97-AF65-F5344CB8AC3E}">
        <p14:creationId xmlns:p14="http://schemas.microsoft.com/office/powerpoint/2010/main" val="6833542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Text 1"/>
          <p:cNvSpPr/>
          <p:nvPr/>
        </p:nvSpPr>
        <p:spPr>
          <a:xfrm>
            <a:off x="833199" y="1959769"/>
            <a:ext cx="7477601" cy="1916430"/>
          </a:xfrm>
          <a:prstGeom prst="rect">
            <a:avLst/>
          </a:prstGeom>
          <a:noFill/>
          <a:ln/>
        </p:spPr>
        <p:txBody>
          <a:bodyPr wrap="square" rtlCol="0" anchor="t"/>
          <a:lstStyle/>
          <a:p>
            <a:pPr marL="0" indent="0">
              <a:lnSpc>
                <a:spcPts val="7545"/>
              </a:lnSpc>
              <a:buNone/>
            </a:pPr>
            <a:r>
              <a:rPr lang="en-US" sz="6036" dirty="0">
                <a:solidFill>
                  <a:srgbClr val="FFFFFF"/>
                </a:solidFill>
                <a:latin typeface="Roboto" pitchFamily="34" charset="0"/>
                <a:ea typeface="Roboto" pitchFamily="34" charset="-122"/>
                <a:cs typeface="Roboto" pitchFamily="34" charset="-120"/>
              </a:rPr>
              <a:t>Introduction to ROC-AUC Curve</a:t>
            </a:r>
            <a:endParaRPr lang="en-US" sz="6036" dirty="0"/>
          </a:p>
        </p:txBody>
      </p:sp>
      <p:sp>
        <p:nvSpPr>
          <p:cNvPr id="6" name="Text 2"/>
          <p:cNvSpPr/>
          <p:nvPr/>
        </p:nvSpPr>
        <p:spPr>
          <a:xfrm>
            <a:off x="833199" y="4209455"/>
            <a:ext cx="7477601" cy="1421606"/>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 The Receiver Operating Characteristic (ROC) curve is a fundamental tool in machine learning and data science for evaluating the performance of binary classification models. It provides a visual representation of the trade-off between the true positive rate and the false positive rate of a model.</a:t>
            </a:r>
            <a:endParaRPr lang="en-US" sz="1750" dirty="0"/>
          </a:p>
        </p:txBody>
      </p:sp>
      <p:sp>
        <p:nvSpPr>
          <p:cNvPr id="8" name="Text 4"/>
          <p:cNvSpPr/>
          <p:nvPr/>
        </p:nvSpPr>
        <p:spPr>
          <a:xfrm>
            <a:off x="913567" y="6002179"/>
            <a:ext cx="194667" cy="146328"/>
          </a:xfrm>
          <a:prstGeom prst="rect">
            <a:avLst/>
          </a:prstGeom>
          <a:noFill/>
          <a:ln/>
        </p:spPr>
        <p:txBody>
          <a:bodyPr wrap="none" rtlCol="0" anchor="t"/>
          <a:lstStyle/>
          <a:p>
            <a:pPr marL="0" indent="0" algn="ctr">
              <a:lnSpc>
                <a:spcPts val="1152"/>
              </a:lnSpc>
              <a:buNone/>
            </a:pPr>
            <a:r>
              <a:rPr lang="en-US" sz="1152" dirty="0">
                <a:solidFill>
                  <a:srgbClr val="3C3838"/>
                </a:solidFill>
                <a:latin typeface="Roboto" pitchFamily="34" charset="0"/>
                <a:ea typeface="Roboto" pitchFamily="34" charset="-122"/>
                <a:cs typeface="Roboto" pitchFamily="34" charset="-120"/>
              </a:rPr>
              <a:t>Aa</a:t>
            </a:r>
            <a:endParaRPr lang="en-US" sz="1152" dirty="0"/>
          </a:p>
        </p:txBody>
      </p:sp>
      <p:sp>
        <p:nvSpPr>
          <p:cNvPr id="9" name="Text 5"/>
          <p:cNvSpPr/>
          <p:nvPr/>
        </p:nvSpPr>
        <p:spPr>
          <a:xfrm>
            <a:off x="1299686" y="5880973"/>
            <a:ext cx="1783437" cy="388858"/>
          </a:xfrm>
          <a:prstGeom prst="rect">
            <a:avLst/>
          </a:prstGeom>
          <a:noFill/>
          <a:ln/>
        </p:spPr>
        <p:txBody>
          <a:bodyPr wrap="none" rtlCol="0" anchor="t"/>
          <a:lstStyle/>
          <a:p>
            <a:pPr marL="0" indent="0" algn="l">
              <a:lnSpc>
                <a:spcPts val="3062"/>
              </a:lnSpc>
              <a:buNone/>
            </a:pPr>
            <a:endParaRPr lang="en-US" sz="2187" dirty="0"/>
          </a:p>
        </p:txBody>
      </p:sp>
      <p:pic>
        <p:nvPicPr>
          <p:cNvPr id="11" name="Picture 10">
            <a:extLst>
              <a:ext uri="{FF2B5EF4-FFF2-40B4-BE49-F238E27FC236}">
                <a16:creationId xmlns:a16="http://schemas.microsoft.com/office/drawing/2014/main" id="{B5C51AE7-2CF7-2364-CE24-9008388B676E}"/>
              </a:ext>
            </a:extLst>
          </p:cNvPr>
          <p:cNvPicPr>
            <a:picLocks noChangeAspect="1"/>
          </p:cNvPicPr>
          <p:nvPr/>
        </p:nvPicPr>
        <p:blipFill>
          <a:blip r:embed="rId4"/>
          <a:stretch>
            <a:fillRect/>
          </a:stretch>
        </p:blipFill>
        <p:spPr>
          <a:xfrm>
            <a:off x="8289256" y="1081668"/>
            <a:ext cx="6185787" cy="6066263"/>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5" name="Text 1"/>
          <p:cNvSpPr/>
          <p:nvPr/>
        </p:nvSpPr>
        <p:spPr>
          <a:xfrm>
            <a:off x="833199" y="2890123"/>
            <a:ext cx="5554980"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What is a ROC Curve?</a:t>
            </a:r>
            <a:endParaRPr lang="en-US" sz="4374" dirty="0"/>
          </a:p>
        </p:txBody>
      </p:sp>
      <p:sp>
        <p:nvSpPr>
          <p:cNvPr id="6" name="Text 2"/>
          <p:cNvSpPr/>
          <p:nvPr/>
        </p:nvSpPr>
        <p:spPr>
          <a:xfrm>
            <a:off x="833199" y="3917752"/>
            <a:ext cx="7477601" cy="1421606"/>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 The ROC curve plots the true positive rate (sensitivity) on the y-axis against the false positive rate (1 - specificity) on the x-axis. Each point on the curve represents a different decision threshold for the model, allowing you to assess the model's performance across different thresholds.</a:t>
            </a:r>
            <a:endParaRPr lang="en-US" sz="1750" dirty="0"/>
          </a:p>
        </p:txBody>
      </p:sp>
      <p:pic>
        <p:nvPicPr>
          <p:cNvPr id="8" name="Picture 7">
            <a:extLst>
              <a:ext uri="{FF2B5EF4-FFF2-40B4-BE49-F238E27FC236}">
                <a16:creationId xmlns:a16="http://schemas.microsoft.com/office/drawing/2014/main" id="{BFA50D89-983C-7008-94F3-B0D54ADE675E}"/>
              </a:ext>
            </a:extLst>
          </p:cNvPr>
          <p:cNvPicPr>
            <a:picLocks noChangeAspect="1"/>
          </p:cNvPicPr>
          <p:nvPr/>
        </p:nvPicPr>
        <p:blipFill>
          <a:blip r:embed="rId4"/>
          <a:stretch>
            <a:fillRect/>
          </a:stretch>
        </p:blipFill>
        <p:spPr>
          <a:xfrm>
            <a:off x="8310800" y="1404125"/>
            <a:ext cx="5910146" cy="58674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5" name="Text 1"/>
          <p:cNvSpPr/>
          <p:nvPr/>
        </p:nvSpPr>
        <p:spPr>
          <a:xfrm>
            <a:off x="2037993" y="4456628"/>
            <a:ext cx="6536412"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Calculating the ROC Curve</a:t>
            </a:r>
            <a:endParaRPr lang="en-US" sz="4374" dirty="0"/>
          </a:p>
        </p:txBody>
      </p:sp>
      <p:sp>
        <p:nvSpPr>
          <p:cNvPr id="6" name="Text 2"/>
          <p:cNvSpPr/>
          <p:nvPr/>
        </p:nvSpPr>
        <p:spPr>
          <a:xfrm>
            <a:off x="2037993" y="5484257"/>
            <a:ext cx="10554414" cy="1066205"/>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 To calculate the ROC curve, you need to determine the true positives, false positives, true negatives, and false negatives for your model at different decision thresholds. From these values, you can compute the true positive rate and false positive rate to plot the ROC curve.</a:t>
            </a:r>
            <a:endParaRPr lang="en-US" sz="1750" dirty="0"/>
          </a:p>
        </p:txBody>
      </p:sp>
      <p:pic>
        <p:nvPicPr>
          <p:cNvPr id="8" name="Picture 7">
            <a:extLst>
              <a:ext uri="{FF2B5EF4-FFF2-40B4-BE49-F238E27FC236}">
                <a16:creationId xmlns:a16="http://schemas.microsoft.com/office/drawing/2014/main" id="{61BD073A-5C29-E726-0A0B-7DC796BC0D10}"/>
              </a:ext>
            </a:extLst>
          </p:cNvPr>
          <p:cNvPicPr>
            <a:picLocks noChangeAspect="1"/>
          </p:cNvPicPr>
          <p:nvPr/>
        </p:nvPicPr>
        <p:blipFill>
          <a:blip r:embed="rId4"/>
          <a:stretch>
            <a:fillRect/>
          </a:stretch>
        </p:blipFill>
        <p:spPr>
          <a:xfrm>
            <a:off x="0" y="1"/>
            <a:ext cx="14630400" cy="403674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5" name="Text 1"/>
          <p:cNvSpPr/>
          <p:nvPr/>
        </p:nvSpPr>
        <p:spPr>
          <a:xfrm>
            <a:off x="833199" y="1515666"/>
            <a:ext cx="6634282"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Interpreting the ROC Curve</a:t>
            </a:r>
            <a:endParaRPr lang="en-US" sz="4374" dirty="0"/>
          </a:p>
        </p:txBody>
      </p:sp>
      <p:sp>
        <p:nvSpPr>
          <p:cNvPr id="6" name="Shape 2"/>
          <p:cNvSpPr/>
          <p:nvPr/>
        </p:nvSpPr>
        <p:spPr>
          <a:xfrm>
            <a:off x="833199" y="2716887"/>
            <a:ext cx="499943" cy="499943"/>
          </a:xfrm>
          <a:prstGeom prst="roundRect">
            <a:avLst>
              <a:gd name="adj" fmla="val 20000"/>
            </a:avLst>
          </a:prstGeom>
          <a:solidFill>
            <a:srgbClr val="182567"/>
          </a:solidFill>
          <a:ln w="7620">
            <a:solidFill>
              <a:srgbClr val="313E80"/>
            </a:solidFill>
            <a:prstDash val="solid"/>
          </a:ln>
        </p:spPr>
      </p:sp>
      <p:sp>
        <p:nvSpPr>
          <p:cNvPr id="7" name="Text 3"/>
          <p:cNvSpPr/>
          <p:nvPr/>
        </p:nvSpPr>
        <p:spPr>
          <a:xfrm>
            <a:off x="988457" y="2758559"/>
            <a:ext cx="189428" cy="416481"/>
          </a:xfrm>
          <a:prstGeom prst="rect">
            <a:avLst/>
          </a:prstGeom>
          <a:noFill/>
          <a:ln/>
        </p:spPr>
        <p:txBody>
          <a:bodyPr wrap="none" rtlCol="0" anchor="t"/>
          <a:lstStyle/>
          <a:p>
            <a:pPr marL="0" indent="0" algn="ctr">
              <a:lnSpc>
                <a:spcPts val="3281"/>
              </a:lnSpc>
              <a:buNone/>
            </a:pPr>
            <a:r>
              <a:rPr lang="en-US" sz="2624" dirty="0">
                <a:solidFill>
                  <a:srgbClr val="CFD0D8"/>
                </a:solidFill>
                <a:latin typeface="Roboto" pitchFamily="34" charset="0"/>
                <a:ea typeface="Roboto" pitchFamily="34" charset="-122"/>
                <a:cs typeface="Roboto" pitchFamily="34" charset="-120"/>
              </a:rPr>
              <a:t>1</a:t>
            </a:r>
            <a:endParaRPr lang="en-US" sz="2624" dirty="0"/>
          </a:p>
        </p:txBody>
      </p:sp>
      <p:sp>
        <p:nvSpPr>
          <p:cNvPr id="8" name="Text 4"/>
          <p:cNvSpPr/>
          <p:nvPr/>
        </p:nvSpPr>
        <p:spPr>
          <a:xfrm>
            <a:off x="1555313" y="2793206"/>
            <a:ext cx="2777490"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Diagonal Line</a:t>
            </a:r>
            <a:endParaRPr lang="en-US" sz="2187" dirty="0"/>
          </a:p>
        </p:txBody>
      </p:sp>
      <p:sp>
        <p:nvSpPr>
          <p:cNvPr id="9" name="Text 5"/>
          <p:cNvSpPr/>
          <p:nvPr/>
        </p:nvSpPr>
        <p:spPr>
          <a:xfrm>
            <a:off x="1555313" y="3273623"/>
            <a:ext cx="3820001" cy="1421606"/>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The diagonal line from (0,0) to (1,1) represents a random guess classifier, with an area under the curve (AUC) of 0.5.</a:t>
            </a:r>
            <a:endParaRPr lang="en-US" sz="1750" dirty="0"/>
          </a:p>
        </p:txBody>
      </p:sp>
      <p:sp>
        <p:nvSpPr>
          <p:cNvPr id="10" name="Shape 6"/>
          <p:cNvSpPr/>
          <p:nvPr/>
        </p:nvSpPr>
        <p:spPr>
          <a:xfrm>
            <a:off x="5597485" y="2716887"/>
            <a:ext cx="499943" cy="499943"/>
          </a:xfrm>
          <a:prstGeom prst="roundRect">
            <a:avLst>
              <a:gd name="adj" fmla="val 20000"/>
            </a:avLst>
          </a:prstGeom>
          <a:solidFill>
            <a:srgbClr val="182567"/>
          </a:solidFill>
          <a:ln w="7620">
            <a:solidFill>
              <a:srgbClr val="313E80"/>
            </a:solidFill>
            <a:prstDash val="solid"/>
          </a:ln>
        </p:spPr>
      </p:sp>
      <p:sp>
        <p:nvSpPr>
          <p:cNvPr id="11" name="Text 7"/>
          <p:cNvSpPr/>
          <p:nvPr/>
        </p:nvSpPr>
        <p:spPr>
          <a:xfrm>
            <a:off x="5752743" y="2758559"/>
            <a:ext cx="189428" cy="416481"/>
          </a:xfrm>
          <a:prstGeom prst="rect">
            <a:avLst/>
          </a:prstGeom>
          <a:noFill/>
          <a:ln/>
        </p:spPr>
        <p:txBody>
          <a:bodyPr wrap="none" rtlCol="0" anchor="t"/>
          <a:lstStyle/>
          <a:p>
            <a:pPr marL="0" indent="0" algn="ctr">
              <a:lnSpc>
                <a:spcPts val="3281"/>
              </a:lnSpc>
              <a:buNone/>
            </a:pPr>
            <a:r>
              <a:rPr lang="en-US" sz="2624" dirty="0">
                <a:solidFill>
                  <a:srgbClr val="CFD0D8"/>
                </a:solidFill>
                <a:latin typeface="Roboto" pitchFamily="34" charset="0"/>
                <a:ea typeface="Roboto" pitchFamily="34" charset="-122"/>
                <a:cs typeface="Roboto" pitchFamily="34" charset="-120"/>
              </a:rPr>
              <a:t>2</a:t>
            </a:r>
            <a:endParaRPr lang="en-US" sz="2624" dirty="0"/>
          </a:p>
        </p:txBody>
      </p:sp>
      <p:sp>
        <p:nvSpPr>
          <p:cNvPr id="12" name="Text 8"/>
          <p:cNvSpPr/>
          <p:nvPr/>
        </p:nvSpPr>
        <p:spPr>
          <a:xfrm>
            <a:off x="6319599" y="2793206"/>
            <a:ext cx="2777490"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Curve Shape</a:t>
            </a:r>
            <a:endParaRPr lang="en-US" sz="2187" dirty="0"/>
          </a:p>
        </p:txBody>
      </p:sp>
      <p:sp>
        <p:nvSpPr>
          <p:cNvPr id="13" name="Text 9"/>
          <p:cNvSpPr/>
          <p:nvPr/>
        </p:nvSpPr>
        <p:spPr>
          <a:xfrm>
            <a:off x="6319599" y="3273623"/>
            <a:ext cx="3820001" cy="1777008"/>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The more the ROC curve bends towards the top-left corner, the better the model's performance. An AUC close to 1 indicates an excellent classifier.</a:t>
            </a:r>
            <a:endParaRPr lang="en-US" sz="1750" dirty="0"/>
          </a:p>
        </p:txBody>
      </p:sp>
      <p:sp>
        <p:nvSpPr>
          <p:cNvPr id="14" name="Shape 10"/>
          <p:cNvSpPr/>
          <p:nvPr/>
        </p:nvSpPr>
        <p:spPr>
          <a:xfrm>
            <a:off x="833199" y="5446395"/>
            <a:ext cx="499943" cy="499943"/>
          </a:xfrm>
          <a:prstGeom prst="roundRect">
            <a:avLst>
              <a:gd name="adj" fmla="val 20000"/>
            </a:avLst>
          </a:prstGeom>
          <a:solidFill>
            <a:srgbClr val="182567"/>
          </a:solidFill>
          <a:ln w="7620">
            <a:solidFill>
              <a:srgbClr val="313E80"/>
            </a:solidFill>
            <a:prstDash val="solid"/>
          </a:ln>
        </p:spPr>
      </p:sp>
      <p:sp>
        <p:nvSpPr>
          <p:cNvPr id="15" name="Text 11"/>
          <p:cNvSpPr/>
          <p:nvPr/>
        </p:nvSpPr>
        <p:spPr>
          <a:xfrm>
            <a:off x="988457" y="5488067"/>
            <a:ext cx="189428" cy="416481"/>
          </a:xfrm>
          <a:prstGeom prst="rect">
            <a:avLst/>
          </a:prstGeom>
          <a:noFill/>
          <a:ln/>
        </p:spPr>
        <p:txBody>
          <a:bodyPr wrap="none" rtlCol="0" anchor="t"/>
          <a:lstStyle/>
          <a:p>
            <a:pPr marL="0" indent="0" algn="ctr">
              <a:lnSpc>
                <a:spcPts val="3281"/>
              </a:lnSpc>
              <a:buNone/>
            </a:pPr>
            <a:r>
              <a:rPr lang="en-US" sz="2624" dirty="0">
                <a:solidFill>
                  <a:srgbClr val="CFD0D8"/>
                </a:solidFill>
                <a:latin typeface="Roboto" pitchFamily="34" charset="0"/>
                <a:ea typeface="Roboto" pitchFamily="34" charset="-122"/>
                <a:cs typeface="Roboto" pitchFamily="34" charset="-120"/>
              </a:rPr>
              <a:t>3</a:t>
            </a:r>
            <a:endParaRPr lang="en-US" sz="2624" dirty="0"/>
          </a:p>
        </p:txBody>
      </p:sp>
      <p:sp>
        <p:nvSpPr>
          <p:cNvPr id="16" name="Text 12"/>
          <p:cNvSpPr/>
          <p:nvPr/>
        </p:nvSpPr>
        <p:spPr>
          <a:xfrm>
            <a:off x="1555313" y="5522714"/>
            <a:ext cx="2777490"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Threshold Selection</a:t>
            </a:r>
            <a:endParaRPr lang="en-US" sz="2187" dirty="0"/>
          </a:p>
        </p:txBody>
      </p:sp>
      <p:sp>
        <p:nvSpPr>
          <p:cNvPr id="17" name="Text 13"/>
          <p:cNvSpPr/>
          <p:nvPr/>
        </p:nvSpPr>
        <p:spPr>
          <a:xfrm>
            <a:off x="1555313" y="6003131"/>
            <a:ext cx="8584287" cy="710803"/>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The ROC curve helps you choose the optimal decision threshold based on your specific needs, such as balancing sensitivity and specificity.</a:t>
            </a:r>
            <a:endParaRPr lang="en-US" sz="175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2037993" y="2216706"/>
            <a:ext cx="8610838"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Advantages of the ROC-AUC Curve</a:t>
            </a:r>
            <a:endParaRPr lang="en-US" sz="4374" dirty="0"/>
          </a:p>
        </p:txBody>
      </p:sp>
      <p:sp>
        <p:nvSpPr>
          <p:cNvPr id="5" name="Text 2"/>
          <p:cNvSpPr/>
          <p:nvPr/>
        </p:nvSpPr>
        <p:spPr>
          <a:xfrm>
            <a:off x="2037993" y="3466505"/>
            <a:ext cx="2891671" cy="347186"/>
          </a:xfrm>
          <a:prstGeom prst="rect">
            <a:avLst/>
          </a:prstGeom>
          <a:noFill/>
          <a:ln/>
        </p:spPr>
        <p:txBody>
          <a:bodyPr wrap="none" rtlCol="0" anchor="t"/>
          <a:lstStyle/>
          <a:p>
            <a:pPr marL="0" indent="0">
              <a:lnSpc>
                <a:spcPts val="2734"/>
              </a:lnSpc>
              <a:buNone/>
            </a:pPr>
            <a:r>
              <a:rPr lang="en-US" sz="2187" dirty="0">
                <a:solidFill>
                  <a:srgbClr val="FFFFFF"/>
                </a:solidFill>
                <a:latin typeface="Roboto" pitchFamily="34" charset="0"/>
                <a:ea typeface="Roboto" pitchFamily="34" charset="-122"/>
                <a:cs typeface="Roboto" pitchFamily="34" charset="-120"/>
              </a:rPr>
              <a:t>Threshold-Independent</a:t>
            </a:r>
            <a:endParaRPr lang="en-US" sz="2187" dirty="0"/>
          </a:p>
        </p:txBody>
      </p:sp>
      <p:sp>
        <p:nvSpPr>
          <p:cNvPr id="6" name="Text 3"/>
          <p:cNvSpPr/>
          <p:nvPr/>
        </p:nvSpPr>
        <p:spPr>
          <a:xfrm>
            <a:off x="2037993" y="4035862"/>
            <a:ext cx="3156347" cy="1777008"/>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The ROC curve provides a comprehensive view of a model's performance, independent of the chosen decision threshold.</a:t>
            </a:r>
            <a:endParaRPr lang="en-US" sz="1750" dirty="0"/>
          </a:p>
        </p:txBody>
      </p:sp>
      <p:sp>
        <p:nvSpPr>
          <p:cNvPr id="7" name="Text 4"/>
          <p:cNvSpPr/>
          <p:nvPr/>
        </p:nvSpPr>
        <p:spPr>
          <a:xfrm>
            <a:off x="5743932" y="3466505"/>
            <a:ext cx="2777490" cy="347186"/>
          </a:xfrm>
          <a:prstGeom prst="rect">
            <a:avLst/>
          </a:prstGeom>
          <a:noFill/>
          <a:ln/>
        </p:spPr>
        <p:txBody>
          <a:bodyPr wrap="none" rtlCol="0" anchor="t"/>
          <a:lstStyle/>
          <a:p>
            <a:pPr marL="0" indent="0">
              <a:lnSpc>
                <a:spcPts val="2734"/>
              </a:lnSpc>
              <a:buNone/>
            </a:pPr>
            <a:r>
              <a:rPr lang="en-US" sz="2187" dirty="0">
                <a:solidFill>
                  <a:srgbClr val="FFFFFF"/>
                </a:solidFill>
                <a:latin typeface="Roboto" pitchFamily="34" charset="0"/>
                <a:ea typeface="Roboto" pitchFamily="34" charset="-122"/>
                <a:cs typeface="Roboto" pitchFamily="34" charset="-120"/>
              </a:rPr>
              <a:t>Intuitive Interpretation</a:t>
            </a:r>
            <a:endParaRPr lang="en-US" sz="2187" dirty="0"/>
          </a:p>
        </p:txBody>
      </p:sp>
      <p:sp>
        <p:nvSpPr>
          <p:cNvPr id="8" name="Text 5"/>
          <p:cNvSpPr/>
          <p:nvPr/>
        </p:nvSpPr>
        <p:spPr>
          <a:xfrm>
            <a:off x="5743932" y="4035862"/>
            <a:ext cx="3156347" cy="1777008"/>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The ROC curve and its associated AUC metric are easy to interpret, making it a widely used and understood evaluation technique.</a:t>
            </a:r>
            <a:endParaRPr lang="en-US" sz="1750" dirty="0"/>
          </a:p>
        </p:txBody>
      </p:sp>
      <p:sp>
        <p:nvSpPr>
          <p:cNvPr id="9" name="Text 6"/>
          <p:cNvSpPr/>
          <p:nvPr/>
        </p:nvSpPr>
        <p:spPr>
          <a:xfrm>
            <a:off x="9449872" y="3466505"/>
            <a:ext cx="2777490" cy="347186"/>
          </a:xfrm>
          <a:prstGeom prst="rect">
            <a:avLst/>
          </a:prstGeom>
          <a:noFill/>
          <a:ln/>
        </p:spPr>
        <p:txBody>
          <a:bodyPr wrap="none" rtlCol="0" anchor="t"/>
          <a:lstStyle/>
          <a:p>
            <a:pPr marL="0" indent="0">
              <a:lnSpc>
                <a:spcPts val="2734"/>
              </a:lnSpc>
              <a:buNone/>
            </a:pPr>
            <a:r>
              <a:rPr lang="en-US" sz="2187" dirty="0">
                <a:solidFill>
                  <a:srgbClr val="FFFFFF"/>
                </a:solidFill>
                <a:latin typeface="Roboto" pitchFamily="34" charset="0"/>
                <a:ea typeface="Roboto" pitchFamily="34" charset="-122"/>
                <a:cs typeface="Roboto" pitchFamily="34" charset="-120"/>
              </a:rPr>
              <a:t>Imbalanced Data</a:t>
            </a:r>
            <a:endParaRPr lang="en-US" sz="2187" dirty="0"/>
          </a:p>
        </p:txBody>
      </p:sp>
      <p:sp>
        <p:nvSpPr>
          <p:cNvPr id="10" name="Text 7"/>
          <p:cNvSpPr/>
          <p:nvPr/>
        </p:nvSpPr>
        <p:spPr>
          <a:xfrm>
            <a:off x="9449872" y="4035862"/>
            <a:ext cx="3156347" cy="1777008"/>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ROC-AUC is a robust metric that works well even with imbalanced datasets, unlike accuracy which can be misleading.</a:t>
            </a:r>
            <a:endParaRPr lang="en-US" sz="175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251889" y="-8870"/>
            <a:ext cx="14630400" cy="8229600"/>
          </a:xfrm>
          <a:prstGeom prst="rect">
            <a:avLst/>
          </a:prstGeom>
          <a:solidFill>
            <a:srgbClr val="000018">
              <a:alpha val="75000"/>
            </a:srgbClr>
          </a:solidFill>
          <a:ln/>
        </p:spPr>
      </p:sp>
      <p:sp>
        <p:nvSpPr>
          <p:cNvPr id="5" name="Text 1"/>
          <p:cNvSpPr/>
          <p:nvPr/>
        </p:nvSpPr>
        <p:spPr>
          <a:xfrm>
            <a:off x="1182029" y="91441"/>
            <a:ext cx="11762565" cy="789804"/>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Limitations of the ROC-AUC Curve</a:t>
            </a:r>
            <a:endParaRPr lang="en-US" sz="4374" dirty="0"/>
          </a:p>
        </p:txBody>
      </p:sp>
      <p:sp>
        <p:nvSpPr>
          <p:cNvPr id="7" name="Text 3"/>
          <p:cNvSpPr/>
          <p:nvPr/>
        </p:nvSpPr>
        <p:spPr>
          <a:xfrm>
            <a:off x="4720590" y="2745224"/>
            <a:ext cx="3780592" cy="347186"/>
          </a:xfrm>
          <a:prstGeom prst="rect">
            <a:avLst/>
          </a:prstGeom>
          <a:noFill/>
          <a:ln/>
        </p:spPr>
        <p:txBody>
          <a:bodyPr wrap="none" rtlCol="0" anchor="t"/>
          <a:lstStyle/>
          <a:p>
            <a:pPr marL="0" indent="0">
              <a:lnSpc>
                <a:spcPts val="2734"/>
              </a:lnSpc>
              <a:buNone/>
            </a:pPr>
            <a:endParaRPr lang="en-US" sz="2187" dirty="0"/>
          </a:p>
        </p:txBody>
      </p:sp>
      <p:sp>
        <p:nvSpPr>
          <p:cNvPr id="8" name="Text 4"/>
          <p:cNvSpPr/>
          <p:nvPr/>
        </p:nvSpPr>
        <p:spPr>
          <a:xfrm>
            <a:off x="4720590" y="3225641"/>
            <a:ext cx="4082534" cy="1066205"/>
          </a:xfrm>
          <a:prstGeom prst="rect">
            <a:avLst/>
          </a:prstGeom>
          <a:noFill/>
          <a:ln/>
        </p:spPr>
        <p:txBody>
          <a:bodyPr wrap="square" rtlCol="0" anchor="t"/>
          <a:lstStyle/>
          <a:p>
            <a:pPr marL="0" indent="0">
              <a:lnSpc>
                <a:spcPts val="2799"/>
              </a:lnSpc>
              <a:buNone/>
            </a:pPr>
            <a:endParaRPr lang="en-US" sz="1750" dirty="0"/>
          </a:p>
        </p:txBody>
      </p:sp>
      <p:sp>
        <p:nvSpPr>
          <p:cNvPr id="10" name="Text 6"/>
          <p:cNvSpPr/>
          <p:nvPr/>
        </p:nvSpPr>
        <p:spPr>
          <a:xfrm>
            <a:off x="9484876" y="2745224"/>
            <a:ext cx="4082534" cy="694373"/>
          </a:xfrm>
          <a:prstGeom prst="rect">
            <a:avLst/>
          </a:prstGeom>
          <a:noFill/>
          <a:ln/>
        </p:spPr>
        <p:txBody>
          <a:bodyPr wrap="square" rtlCol="0" anchor="t"/>
          <a:lstStyle/>
          <a:p>
            <a:pPr marL="0" indent="0">
              <a:lnSpc>
                <a:spcPts val="2734"/>
              </a:lnSpc>
              <a:buNone/>
            </a:pPr>
            <a:endParaRPr lang="en-US" sz="2187" dirty="0"/>
          </a:p>
        </p:txBody>
      </p:sp>
      <p:sp>
        <p:nvSpPr>
          <p:cNvPr id="11" name="Text 7"/>
          <p:cNvSpPr/>
          <p:nvPr/>
        </p:nvSpPr>
        <p:spPr>
          <a:xfrm>
            <a:off x="9484876" y="3572828"/>
            <a:ext cx="4082534" cy="1066205"/>
          </a:xfrm>
          <a:prstGeom prst="rect">
            <a:avLst/>
          </a:prstGeom>
          <a:noFill/>
          <a:ln/>
        </p:spPr>
        <p:txBody>
          <a:bodyPr wrap="square" rtlCol="0" anchor="t"/>
          <a:lstStyle/>
          <a:p>
            <a:pPr marL="0" indent="0">
              <a:lnSpc>
                <a:spcPts val="2799"/>
              </a:lnSpc>
              <a:buNone/>
            </a:pPr>
            <a:endParaRPr lang="en-US" sz="1750" dirty="0"/>
          </a:p>
        </p:txBody>
      </p:sp>
      <p:sp>
        <p:nvSpPr>
          <p:cNvPr id="13" name="Text 9"/>
          <p:cNvSpPr/>
          <p:nvPr/>
        </p:nvSpPr>
        <p:spPr>
          <a:xfrm>
            <a:off x="4720590" y="5320784"/>
            <a:ext cx="2777490" cy="347186"/>
          </a:xfrm>
          <a:prstGeom prst="rect">
            <a:avLst/>
          </a:prstGeom>
          <a:noFill/>
          <a:ln/>
        </p:spPr>
        <p:txBody>
          <a:bodyPr wrap="none" rtlCol="0" anchor="t"/>
          <a:lstStyle/>
          <a:p>
            <a:pPr marL="0" indent="0">
              <a:lnSpc>
                <a:spcPts val="2734"/>
              </a:lnSpc>
              <a:buNone/>
            </a:pPr>
            <a:endParaRPr lang="en-US" sz="2187" dirty="0"/>
          </a:p>
        </p:txBody>
      </p:sp>
      <p:sp>
        <p:nvSpPr>
          <p:cNvPr id="14" name="Text 10"/>
          <p:cNvSpPr/>
          <p:nvPr/>
        </p:nvSpPr>
        <p:spPr>
          <a:xfrm>
            <a:off x="4720590" y="5801201"/>
            <a:ext cx="8846820" cy="710803"/>
          </a:xfrm>
          <a:prstGeom prst="rect">
            <a:avLst/>
          </a:prstGeom>
          <a:noFill/>
          <a:ln/>
        </p:spPr>
        <p:txBody>
          <a:bodyPr wrap="square" rtlCol="0" anchor="t"/>
          <a:lstStyle/>
          <a:p>
            <a:pPr marL="0" indent="0">
              <a:lnSpc>
                <a:spcPts val="2799"/>
              </a:lnSpc>
              <a:buNone/>
            </a:pPr>
            <a:endParaRPr lang="en-US" sz="1750" dirty="0"/>
          </a:p>
        </p:txBody>
      </p:sp>
      <p:pic>
        <p:nvPicPr>
          <p:cNvPr id="16" name="Picture 15">
            <a:extLst>
              <a:ext uri="{FF2B5EF4-FFF2-40B4-BE49-F238E27FC236}">
                <a16:creationId xmlns:a16="http://schemas.microsoft.com/office/drawing/2014/main" id="{70641EB3-1A06-22D8-0483-CA92554A076C}"/>
              </a:ext>
            </a:extLst>
          </p:cNvPr>
          <p:cNvPicPr>
            <a:picLocks noChangeAspect="1"/>
          </p:cNvPicPr>
          <p:nvPr/>
        </p:nvPicPr>
        <p:blipFill>
          <a:blip r:embed="rId4"/>
          <a:stretch>
            <a:fillRect/>
          </a:stretch>
        </p:blipFill>
        <p:spPr>
          <a:xfrm>
            <a:off x="279606" y="1015714"/>
            <a:ext cx="13567410" cy="674084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2302"/>
            <a:ext cx="14630400" cy="8229600"/>
          </a:xfrm>
          <a:prstGeom prst="rect">
            <a:avLst/>
          </a:prstGeom>
        </p:spPr>
      </p:pic>
      <p:sp>
        <p:nvSpPr>
          <p:cNvPr id="3" name="Shape 0"/>
          <p:cNvSpPr/>
          <p:nvPr/>
        </p:nvSpPr>
        <p:spPr>
          <a:xfrm>
            <a:off x="11151" y="0"/>
            <a:ext cx="14630400" cy="8229600"/>
          </a:xfrm>
          <a:prstGeom prst="rect">
            <a:avLst/>
          </a:prstGeom>
          <a:solidFill>
            <a:srgbClr val="07070C"/>
          </a:solidFill>
          <a:ln/>
        </p:spPr>
      </p:sp>
      <p:sp>
        <p:nvSpPr>
          <p:cNvPr id="4" name="Text 1"/>
          <p:cNvSpPr/>
          <p:nvPr/>
        </p:nvSpPr>
        <p:spPr>
          <a:xfrm>
            <a:off x="2037993" y="1687711"/>
            <a:ext cx="5554980" cy="694373"/>
          </a:xfrm>
          <a:prstGeom prst="rect">
            <a:avLst/>
          </a:prstGeom>
          <a:noFill/>
          <a:ln/>
        </p:spPr>
        <p:txBody>
          <a:bodyPr wrap="none" rtlCol="0" anchor="t"/>
          <a:lstStyle/>
          <a:p>
            <a:pPr marL="0" indent="0">
              <a:lnSpc>
                <a:spcPts val="5468"/>
              </a:lnSpc>
              <a:buNone/>
            </a:pPr>
            <a:r>
              <a:rPr lang="en-US" sz="4374" dirty="0">
                <a:solidFill>
                  <a:srgbClr val="B380FF"/>
                </a:solidFill>
                <a:latin typeface="Sora" pitchFamily="34" charset="0"/>
                <a:ea typeface="Sora" pitchFamily="34" charset="-122"/>
                <a:cs typeface="Sora" pitchFamily="34" charset="-120"/>
              </a:rPr>
              <a:t>Correlation Matrix</a:t>
            </a:r>
            <a:endParaRPr lang="en-US" sz="4374" dirty="0"/>
          </a:p>
        </p:txBody>
      </p:sp>
      <p:sp>
        <p:nvSpPr>
          <p:cNvPr id="5" name="Text 2"/>
          <p:cNvSpPr/>
          <p:nvPr/>
        </p:nvSpPr>
        <p:spPr>
          <a:xfrm>
            <a:off x="2093748" y="2937510"/>
            <a:ext cx="3156347" cy="694373"/>
          </a:xfrm>
          <a:prstGeom prst="rect">
            <a:avLst/>
          </a:prstGeom>
          <a:noFill/>
          <a:ln/>
        </p:spPr>
        <p:txBody>
          <a:bodyPr wrap="squar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What is a Correlation Matrix?</a:t>
            </a:r>
            <a:endParaRPr lang="en-US" sz="2187" dirty="0"/>
          </a:p>
        </p:txBody>
      </p:sp>
      <p:sp>
        <p:nvSpPr>
          <p:cNvPr id="6" name="Text 3"/>
          <p:cNvSpPr/>
          <p:nvPr/>
        </p:nvSpPr>
        <p:spPr>
          <a:xfrm>
            <a:off x="2049144" y="3854053"/>
            <a:ext cx="3156347" cy="2487811"/>
          </a:xfrm>
          <a:prstGeom prst="rect">
            <a:avLst/>
          </a:prstGeom>
          <a:noFill/>
          <a:ln/>
        </p:spPr>
        <p:txBody>
          <a:bodyPr wrap="squar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A correlation matrix is a table that displays the correlation coefficients between every pair of variables in a dataset. It helps identify relationships and patterns among the variables.</a:t>
            </a:r>
            <a:endParaRPr lang="en-US" sz="1750" dirty="0"/>
          </a:p>
        </p:txBody>
      </p:sp>
      <p:sp>
        <p:nvSpPr>
          <p:cNvPr id="7" name="Text 4"/>
          <p:cNvSpPr/>
          <p:nvPr/>
        </p:nvSpPr>
        <p:spPr>
          <a:xfrm>
            <a:off x="5788536" y="2937510"/>
            <a:ext cx="3156347" cy="694373"/>
          </a:xfrm>
          <a:prstGeom prst="rect">
            <a:avLst/>
          </a:prstGeom>
          <a:noFill/>
          <a:ln/>
        </p:spPr>
        <p:txBody>
          <a:bodyPr wrap="squar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Interpreting Correlation</a:t>
            </a:r>
            <a:endParaRPr lang="en-US" sz="2187" dirty="0"/>
          </a:p>
        </p:txBody>
      </p:sp>
      <p:sp>
        <p:nvSpPr>
          <p:cNvPr id="8" name="Text 5"/>
          <p:cNvSpPr/>
          <p:nvPr/>
        </p:nvSpPr>
        <p:spPr>
          <a:xfrm>
            <a:off x="5743932" y="3854053"/>
            <a:ext cx="3156347" cy="2132409"/>
          </a:xfrm>
          <a:prstGeom prst="rect">
            <a:avLst/>
          </a:prstGeom>
          <a:noFill/>
          <a:ln/>
        </p:spPr>
        <p:txBody>
          <a:bodyPr wrap="squar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The correlation values range from -1 to 1, where -1 indicates a strong negative relationship, 0 indicates no relationship, and 1 indicates a strong positive relationship.</a:t>
            </a:r>
            <a:endParaRPr lang="en-US" sz="1750" dirty="0"/>
          </a:p>
        </p:txBody>
      </p:sp>
      <p:sp>
        <p:nvSpPr>
          <p:cNvPr id="9" name="Text 6"/>
          <p:cNvSpPr/>
          <p:nvPr/>
        </p:nvSpPr>
        <p:spPr>
          <a:xfrm>
            <a:off x="9449872" y="2937510"/>
            <a:ext cx="2777490" cy="347186"/>
          </a:xfrm>
          <a:prstGeom prst="rect">
            <a:avLst/>
          </a:prstGeom>
          <a:noFill/>
          <a:ln/>
        </p:spPr>
        <p:txBody>
          <a:bodyPr wrap="non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Use Cases</a:t>
            </a:r>
            <a:endParaRPr lang="en-US" sz="2187" dirty="0"/>
          </a:p>
        </p:txBody>
      </p:sp>
      <p:sp>
        <p:nvSpPr>
          <p:cNvPr id="10" name="Text 7"/>
          <p:cNvSpPr/>
          <p:nvPr/>
        </p:nvSpPr>
        <p:spPr>
          <a:xfrm>
            <a:off x="9449872" y="3506867"/>
            <a:ext cx="3156347" cy="2132409"/>
          </a:xfrm>
          <a:prstGeom prst="rect">
            <a:avLst/>
          </a:prstGeom>
          <a:noFill/>
          <a:ln/>
        </p:spPr>
        <p:txBody>
          <a:bodyPr wrap="squar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Correlation matrices are useful for feature selection, multicollinearity detection, and understanding the interplay between variables in a dataset.</a:t>
            </a:r>
            <a:endParaRPr lang="en-US" sz="175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5" name="Text 1"/>
          <p:cNvSpPr/>
          <p:nvPr/>
        </p:nvSpPr>
        <p:spPr>
          <a:xfrm>
            <a:off x="4490799" y="934760"/>
            <a:ext cx="8758118"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Applications of the ROC-AUC Curve</a:t>
            </a:r>
            <a:endParaRPr lang="en-US" sz="4374" dirty="0"/>
          </a:p>
        </p:txBody>
      </p:sp>
      <p:pic>
        <p:nvPicPr>
          <p:cNvPr id="6" name="Image 2" descr="preencoded.png"/>
          <p:cNvPicPr>
            <a:picLocks noChangeAspect="1"/>
          </p:cNvPicPr>
          <p:nvPr/>
        </p:nvPicPr>
        <p:blipFill>
          <a:blip r:embed="rId4"/>
          <a:stretch>
            <a:fillRect/>
          </a:stretch>
        </p:blipFill>
        <p:spPr>
          <a:xfrm>
            <a:off x="4490799" y="1962388"/>
            <a:ext cx="1110972" cy="1777484"/>
          </a:xfrm>
          <a:prstGeom prst="rect">
            <a:avLst/>
          </a:prstGeom>
        </p:spPr>
      </p:pic>
      <p:sp>
        <p:nvSpPr>
          <p:cNvPr id="7" name="Text 2"/>
          <p:cNvSpPr/>
          <p:nvPr/>
        </p:nvSpPr>
        <p:spPr>
          <a:xfrm>
            <a:off x="5935028" y="2184559"/>
            <a:ext cx="2777490"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Medical Diagnosis</a:t>
            </a:r>
            <a:endParaRPr lang="en-US" sz="2187" dirty="0"/>
          </a:p>
        </p:txBody>
      </p:sp>
      <p:sp>
        <p:nvSpPr>
          <p:cNvPr id="8" name="Text 3"/>
          <p:cNvSpPr/>
          <p:nvPr/>
        </p:nvSpPr>
        <p:spPr>
          <a:xfrm>
            <a:off x="5935028" y="2664976"/>
            <a:ext cx="7862173" cy="710803"/>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ROC-AUC is widely used in medical applications, such as evaluating the performance of diagnostic tests for diseases.</a:t>
            </a:r>
            <a:endParaRPr lang="en-US" sz="1750" dirty="0"/>
          </a:p>
        </p:txBody>
      </p:sp>
      <p:pic>
        <p:nvPicPr>
          <p:cNvPr id="9" name="Image 3" descr="preencoded.png"/>
          <p:cNvPicPr>
            <a:picLocks noChangeAspect="1"/>
          </p:cNvPicPr>
          <p:nvPr/>
        </p:nvPicPr>
        <p:blipFill>
          <a:blip r:embed="rId5"/>
          <a:stretch>
            <a:fillRect/>
          </a:stretch>
        </p:blipFill>
        <p:spPr>
          <a:xfrm>
            <a:off x="4490799" y="3739872"/>
            <a:ext cx="1110972" cy="1777484"/>
          </a:xfrm>
          <a:prstGeom prst="rect">
            <a:avLst/>
          </a:prstGeom>
        </p:spPr>
      </p:pic>
      <p:sp>
        <p:nvSpPr>
          <p:cNvPr id="10" name="Text 4"/>
          <p:cNvSpPr/>
          <p:nvPr/>
        </p:nvSpPr>
        <p:spPr>
          <a:xfrm>
            <a:off x="5935028" y="3962043"/>
            <a:ext cx="2960251"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Credit Risk Assessment</a:t>
            </a:r>
            <a:endParaRPr lang="en-US" sz="2187" dirty="0"/>
          </a:p>
        </p:txBody>
      </p:sp>
      <p:sp>
        <p:nvSpPr>
          <p:cNvPr id="11" name="Text 5"/>
          <p:cNvSpPr/>
          <p:nvPr/>
        </p:nvSpPr>
        <p:spPr>
          <a:xfrm>
            <a:off x="5935028" y="4442460"/>
            <a:ext cx="7862173" cy="710803"/>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ROC-AUC is used in financial applications to assess the creditworthiness of customers and make lending decisions.</a:t>
            </a:r>
            <a:endParaRPr lang="en-US" sz="1750" dirty="0"/>
          </a:p>
        </p:txBody>
      </p:sp>
      <p:pic>
        <p:nvPicPr>
          <p:cNvPr id="12" name="Image 4" descr="preencoded.png"/>
          <p:cNvPicPr>
            <a:picLocks noChangeAspect="1"/>
          </p:cNvPicPr>
          <p:nvPr/>
        </p:nvPicPr>
        <p:blipFill>
          <a:blip r:embed="rId6"/>
          <a:stretch>
            <a:fillRect/>
          </a:stretch>
        </p:blipFill>
        <p:spPr>
          <a:xfrm>
            <a:off x="4490799" y="5517356"/>
            <a:ext cx="1110972" cy="1777484"/>
          </a:xfrm>
          <a:prstGeom prst="rect">
            <a:avLst/>
          </a:prstGeom>
        </p:spPr>
      </p:pic>
      <p:sp>
        <p:nvSpPr>
          <p:cNvPr id="13" name="Text 6"/>
          <p:cNvSpPr/>
          <p:nvPr/>
        </p:nvSpPr>
        <p:spPr>
          <a:xfrm>
            <a:off x="5935028" y="5739527"/>
            <a:ext cx="2777490"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Fraud Detection</a:t>
            </a:r>
            <a:endParaRPr lang="en-US" sz="2187" dirty="0"/>
          </a:p>
        </p:txBody>
      </p:sp>
      <p:sp>
        <p:nvSpPr>
          <p:cNvPr id="14" name="Text 7"/>
          <p:cNvSpPr/>
          <p:nvPr/>
        </p:nvSpPr>
        <p:spPr>
          <a:xfrm>
            <a:off x="5935028" y="6219944"/>
            <a:ext cx="7862173" cy="710803"/>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ROC-AUC is a crucial metric in fraud detection systems, where it helps identify fraudulent transactions effectively.</a:t>
            </a:r>
            <a:endParaRPr lang="en-US" sz="175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944E89-02C4-E54E-B1C3-E744C08131C3}"/>
              </a:ext>
            </a:extLst>
          </p:cNvPr>
          <p:cNvPicPr>
            <a:picLocks noChangeAspect="1"/>
          </p:cNvPicPr>
          <p:nvPr/>
        </p:nvPicPr>
        <p:blipFill>
          <a:blip r:embed="rId2"/>
          <a:stretch>
            <a:fillRect/>
          </a:stretch>
        </p:blipFill>
        <p:spPr>
          <a:xfrm>
            <a:off x="2794000" y="1422400"/>
            <a:ext cx="9042400" cy="5384800"/>
          </a:xfrm>
          <a:prstGeom prst="rect">
            <a:avLst/>
          </a:prstGeom>
        </p:spPr>
      </p:pic>
      <p:sp>
        <p:nvSpPr>
          <p:cNvPr id="4" name="TextBox 3">
            <a:extLst>
              <a:ext uri="{FF2B5EF4-FFF2-40B4-BE49-F238E27FC236}">
                <a16:creationId xmlns:a16="http://schemas.microsoft.com/office/drawing/2014/main" id="{E6E7BC36-930C-EA43-B345-84A039D4DAB7}"/>
              </a:ext>
            </a:extLst>
          </p:cNvPr>
          <p:cNvSpPr txBox="1"/>
          <p:nvPr/>
        </p:nvSpPr>
        <p:spPr>
          <a:xfrm>
            <a:off x="4597400" y="279400"/>
            <a:ext cx="5435600" cy="369332"/>
          </a:xfrm>
          <a:prstGeom prst="rect">
            <a:avLst/>
          </a:prstGeom>
          <a:noFill/>
        </p:spPr>
        <p:txBody>
          <a:bodyPr wrap="square" rtlCol="0">
            <a:spAutoFit/>
          </a:bodyPr>
          <a:lstStyle/>
          <a:p>
            <a:pPr algn="ctr"/>
            <a:r>
              <a:rPr lang="en-US" dirty="0"/>
              <a:t>Comparison of all The Models</a:t>
            </a:r>
          </a:p>
        </p:txBody>
      </p:sp>
    </p:spTree>
    <p:extLst>
      <p:ext uri="{BB962C8B-B14F-4D97-AF65-F5344CB8AC3E}">
        <p14:creationId xmlns:p14="http://schemas.microsoft.com/office/powerpoint/2010/main" val="26169831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D86213-9EE8-363C-4E0C-3760D23A6CD5}"/>
              </a:ext>
            </a:extLst>
          </p:cNvPr>
          <p:cNvSpPr txBox="1"/>
          <p:nvPr/>
        </p:nvSpPr>
        <p:spPr>
          <a:xfrm>
            <a:off x="624468" y="713678"/>
            <a:ext cx="10348332" cy="707886"/>
          </a:xfrm>
          <a:prstGeom prst="rect">
            <a:avLst/>
          </a:prstGeom>
          <a:noFill/>
        </p:spPr>
        <p:txBody>
          <a:bodyPr wrap="square">
            <a:spAutoFit/>
          </a:bodyPr>
          <a:lstStyle/>
          <a:p>
            <a:r>
              <a:rPr lang="en-IN" sz="4000" u="sng" dirty="0">
                <a:solidFill>
                  <a:srgbClr val="FFC000"/>
                </a:solidFill>
                <a:latin typeface="Algerian" panose="04020705040A02060702" pitchFamily="82" charset="0"/>
              </a:rPr>
              <a:t>CONCLUSION</a:t>
            </a:r>
          </a:p>
        </p:txBody>
      </p:sp>
      <p:sp>
        <p:nvSpPr>
          <p:cNvPr id="2" name="TextBox 1">
            <a:extLst>
              <a:ext uri="{FF2B5EF4-FFF2-40B4-BE49-F238E27FC236}">
                <a16:creationId xmlns:a16="http://schemas.microsoft.com/office/drawing/2014/main" id="{503C8534-8295-85DC-58C1-0A875B310E35}"/>
              </a:ext>
            </a:extLst>
          </p:cNvPr>
          <p:cNvSpPr txBox="1"/>
          <p:nvPr/>
        </p:nvSpPr>
        <p:spPr>
          <a:xfrm>
            <a:off x="624468" y="1808480"/>
            <a:ext cx="12036455" cy="2862322"/>
          </a:xfrm>
          <a:prstGeom prst="rect">
            <a:avLst/>
          </a:prstGeom>
          <a:noFill/>
        </p:spPr>
        <p:txBody>
          <a:bodyPr wrap="square" rtlCol="0">
            <a:spAutoFit/>
          </a:bodyPr>
          <a:lstStyle/>
          <a:p>
            <a:endParaRPr lang="en-US" sz="2000" dirty="0">
              <a:solidFill>
                <a:srgbClr val="002060"/>
              </a:solidFill>
              <a:latin typeface="Times New Roman" panose="02020603050405020304" pitchFamily="18" charset="0"/>
              <a:cs typeface="Times New Roman" panose="02020603050405020304" pitchFamily="18" charset="0"/>
            </a:endParaRPr>
          </a:p>
          <a:p>
            <a:r>
              <a:rPr lang="en-US" sz="2000" dirty="0">
                <a:solidFill>
                  <a:srgbClr val="002060"/>
                </a:solidFill>
                <a:latin typeface="Times New Roman" panose="02020603050405020304" pitchFamily="18" charset="0"/>
                <a:cs typeface="Times New Roman" panose="02020603050405020304" pitchFamily="18" charset="0"/>
              </a:rPr>
              <a:t>In conclusion, our exploration into heart disease classification using machine learning algorithms has demonstrated promising results and potential for significant impact in healthcare. By leveraging various features and datasets, we have shown the effectiveness of machine learning models in accurately predicting the presence of heart disease. Through rigorous evaluation and validation techniques, we have highlighted the reliability and robustness of our models in real-world scenarios.</a:t>
            </a:r>
          </a:p>
          <a:p>
            <a:endParaRPr lang="en-US" sz="2000" dirty="0">
              <a:solidFill>
                <a:srgbClr val="002060"/>
              </a:solidFill>
              <a:latin typeface="Times New Roman" panose="02020603050405020304" pitchFamily="18" charset="0"/>
              <a:cs typeface="Times New Roman" panose="02020603050405020304" pitchFamily="18" charset="0"/>
            </a:endParaRPr>
          </a:p>
          <a:p>
            <a:r>
              <a:rPr lang="en-US" sz="2000" dirty="0">
                <a:solidFill>
                  <a:srgbClr val="002060"/>
                </a:solidFill>
                <a:latin typeface="Times New Roman" panose="02020603050405020304" pitchFamily="18" charset="0"/>
                <a:cs typeface="Times New Roman" panose="02020603050405020304" pitchFamily="18" charset="0"/>
              </a:rPr>
              <a:t>Furthermore, efforts should be directed towards addressing challenges such as data privacy, model transparency, and bias mitigation to foster trust and acceptance within the medical community.</a:t>
            </a:r>
            <a:endParaRPr lang="en-IN" sz="20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65409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0AB4AC-250F-6FE2-1E83-7AD45C67C60A}"/>
              </a:ext>
            </a:extLst>
          </p:cNvPr>
          <p:cNvSpPr txBox="1"/>
          <p:nvPr/>
        </p:nvSpPr>
        <p:spPr>
          <a:xfrm>
            <a:off x="892098" y="579863"/>
            <a:ext cx="4750419" cy="923330"/>
          </a:xfrm>
          <a:prstGeom prst="rect">
            <a:avLst/>
          </a:prstGeom>
          <a:noFill/>
        </p:spPr>
        <p:txBody>
          <a:bodyPr wrap="square" rtlCol="0">
            <a:spAutoFit/>
          </a:bodyPr>
          <a:lstStyle/>
          <a:p>
            <a:r>
              <a:rPr lang="en-IN" sz="5400" u="sng" dirty="0">
                <a:solidFill>
                  <a:srgbClr val="FFC000"/>
                </a:solidFill>
                <a:latin typeface="Algerian" panose="04020705040A02060702" pitchFamily="82" charset="0"/>
              </a:rPr>
              <a:t>RFERENCES</a:t>
            </a:r>
          </a:p>
        </p:txBody>
      </p:sp>
      <p:sp>
        <p:nvSpPr>
          <p:cNvPr id="4" name="TextBox 3">
            <a:extLst>
              <a:ext uri="{FF2B5EF4-FFF2-40B4-BE49-F238E27FC236}">
                <a16:creationId xmlns:a16="http://schemas.microsoft.com/office/drawing/2014/main" id="{22FEC22A-C845-3D20-E375-DAC2AA1E5E64}"/>
              </a:ext>
            </a:extLst>
          </p:cNvPr>
          <p:cNvSpPr txBox="1"/>
          <p:nvPr/>
        </p:nvSpPr>
        <p:spPr>
          <a:xfrm>
            <a:off x="724830" y="1906859"/>
            <a:ext cx="8519532" cy="369332"/>
          </a:xfrm>
          <a:prstGeom prst="rect">
            <a:avLst/>
          </a:prstGeom>
          <a:noFill/>
        </p:spPr>
        <p:txBody>
          <a:bodyPr wrap="square">
            <a:spAutoFit/>
          </a:bodyPr>
          <a:lstStyle/>
          <a:p>
            <a:r>
              <a:rPr lang="en-IN" dirty="0">
                <a:hlinkClick r:id="rId2"/>
              </a:rPr>
              <a:t>https://archive.ics.uci.edu/dataset/45/heart+disease</a:t>
            </a:r>
            <a:endParaRPr lang="en-IN" dirty="0"/>
          </a:p>
        </p:txBody>
      </p:sp>
      <p:sp>
        <p:nvSpPr>
          <p:cNvPr id="5" name="TextBox 4">
            <a:extLst>
              <a:ext uri="{FF2B5EF4-FFF2-40B4-BE49-F238E27FC236}">
                <a16:creationId xmlns:a16="http://schemas.microsoft.com/office/drawing/2014/main" id="{D0ECC9E5-816B-DD29-8693-ACEBF4B16153}"/>
              </a:ext>
            </a:extLst>
          </p:cNvPr>
          <p:cNvSpPr txBox="1"/>
          <p:nvPr/>
        </p:nvSpPr>
        <p:spPr>
          <a:xfrm>
            <a:off x="724830" y="2375210"/>
            <a:ext cx="2966722" cy="369332"/>
          </a:xfrm>
          <a:prstGeom prst="rect">
            <a:avLst/>
          </a:prstGeom>
          <a:noFill/>
        </p:spPr>
        <p:txBody>
          <a:bodyPr wrap="square" rtlCol="0">
            <a:spAutoFit/>
          </a:bodyPr>
          <a:lstStyle/>
          <a:p>
            <a:r>
              <a:rPr lang="en-IN" dirty="0"/>
              <a:t>ID3, CART, C4.5</a:t>
            </a:r>
          </a:p>
        </p:txBody>
      </p:sp>
      <p:sp>
        <p:nvSpPr>
          <p:cNvPr id="6" name="TextBox 5">
            <a:extLst>
              <a:ext uri="{FF2B5EF4-FFF2-40B4-BE49-F238E27FC236}">
                <a16:creationId xmlns:a16="http://schemas.microsoft.com/office/drawing/2014/main" id="{70A41B91-B06B-F668-B400-55124105A767}"/>
              </a:ext>
            </a:extLst>
          </p:cNvPr>
          <p:cNvSpPr txBox="1"/>
          <p:nvPr/>
        </p:nvSpPr>
        <p:spPr>
          <a:xfrm>
            <a:off x="724830" y="1503193"/>
            <a:ext cx="3293577" cy="369332"/>
          </a:xfrm>
          <a:prstGeom prst="rect">
            <a:avLst/>
          </a:prstGeom>
          <a:noFill/>
        </p:spPr>
        <p:txBody>
          <a:bodyPr wrap="square" rtlCol="0">
            <a:spAutoFit/>
          </a:bodyPr>
          <a:lstStyle/>
          <a:p>
            <a:r>
              <a:rPr lang="en-IN" dirty="0"/>
              <a:t>DATASET</a:t>
            </a:r>
          </a:p>
        </p:txBody>
      </p:sp>
      <p:sp>
        <p:nvSpPr>
          <p:cNvPr id="8" name="TextBox 7">
            <a:extLst>
              <a:ext uri="{FF2B5EF4-FFF2-40B4-BE49-F238E27FC236}">
                <a16:creationId xmlns:a16="http://schemas.microsoft.com/office/drawing/2014/main" id="{45124031-F82D-E1C2-C858-3F0FE99A5F77}"/>
              </a:ext>
            </a:extLst>
          </p:cNvPr>
          <p:cNvSpPr txBox="1"/>
          <p:nvPr/>
        </p:nvSpPr>
        <p:spPr>
          <a:xfrm>
            <a:off x="724830" y="2843561"/>
            <a:ext cx="10247970" cy="369332"/>
          </a:xfrm>
          <a:prstGeom prst="rect">
            <a:avLst/>
          </a:prstGeom>
          <a:noFill/>
        </p:spPr>
        <p:txBody>
          <a:bodyPr wrap="square">
            <a:spAutoFit/>
          </a:bodyPr>
          <a:lstStyle/>
          <a:p>
            <a:r>
              <a:rPr lang="en-IN" dirty="0">
                <a:hlinkClick r:id="rId3"/>
              </a:rPr>
              <a:t>https://colab.research.google.com/drive/13r86rOJnmENV705-JglWd1Hlwpqpvlpu</a:t>
            </a:r>
            <a:endParaRPr lang="en-IN" dirty="0"/>
          </a:p>
        </p:txBody>
      </p:sp>
      <p:sp>
        <p:nvSpPr>
          <p:cNvPr id="10" name="TextBox 9">
            <a:extLst>
              <a:ext uri="{FF2B5EF4-FFF2-40B4-BE49-F238E27FC236}">
                <a16:creationId xmlns:a16="http://schemas.microsoft.com/office/drawing/2014/main" id="{D7AA5D3F-E42B-F6DE-C713-4EF65232A862}"/>
              </a:ext>
            </a:extLst>
          </p:cNvPr>
          <p:cNvSpPr txBox="1"/>
          <p:nvPr/>
        </p:nvSpPr>
        <p:spPr>
          <a:xfrm>
            <a:off x="769434" y="3870595"/>
            <a:ext cx="10203367" cy="369332"/>
          </a:xfrm>
          <a:prstGeom prst="rect">
            <a:avLst/>
          </a:prstGeom>
          <a:noFill/>
        </p:spPr>
        <p:txBody>
          <a:bodyPr wrap="square">
            <a:spAutoFit/>
          </a:bodyPr>
          <a:lstStyle/>
          <a:p>
            <a:r>
              <a:rPr lang="en-IN" dirty="0">
                <a:hlinkClick r:id="rId3"/>
              </a:rPr>
              <a:t>https://colab.research.google.com/drive/1mn-AgC7qZW3Qs6C6Kh7xnvPIe6wkIKaX</a:t>
            </a:r>
            <a:endParaRPr lang="en-IN" dirty="0"/>
          </a:p>
        </p:txBody>
      </p:sp>
      <p:sp>
        <p:nvSpPr>
          <p:cNvPr id="11" name="TextBox 10">
            <a:extLst>
              <a:ext uri="{FF2B5EF4-FFF2-40B4-BE49-F238E27FC236}">
                <a16:creationId xmlns:a16="http://schemas.microsoft.com/office/drawing/2014/main" id="{1EC82194-8721-3956-B224-054D80A6592B}"/>
              </a:ext>
            </a:extLst>
          </p:cNvPr>
          <p:cNvSpPr txBox="1"/>
          <p:nvPr/>
        </p:nvSpPr>
        <p:spPr>
          <a:xfrm>
            <a:off x="724830" y="3341802"/>
            <a:ext cx="3517295" cy="369332"/>
          </a:xfrm>
          <a:prstGeom prst="rect">
            <a:avLst/>
          </a:prstGeom>
          <a:noFill/>
        </p:spPr>
        <p:txBody>
          <a:bodyPr wrap="square" rtlCol="0">
            <a:spAutoFit/>
          </a:bodyPr>
          <a:lstStyle/>
          <a:p>
            <a:r>
              <a:rPr lang="en-IN" dirty="0"/>
              <a:t>DATSET PREPOCESSING</a:t>
            </a:r>
          </a:p>
        </p:txBody>
      </p:sp>
      <p:sp>
        <p:nvSpPr>
          <p:cNvPr id="12" name="TextBox 11">
            <a:extLst>
              <a:ext uri="{FF2B5EF4-FFF2-40B4-BE49-F238E27FC236}">
                <a16:creationId xmlns:a16="http://schemas.microsoft.com/office/drawing/2014/main" id="{4EFDC0E7-AC61-6C42-A4B8-C46C91B3D324}"/>
              </a:ext>
            </a:extLst>
          </p:cNvPr>
          <p:cNvSpPr txBox="1"/>
          <p:nvPr/>
        </p:nvSpPr>
        <p:spPr>
          <a:xfrm>
            <a:off x="814037" y="4278505"/>
            <a:ext cx="1327881" cy="369332"/>
          </a:xfrm>
          <a:prstGeom prst="rect">
            <a:avLst/>
          </a:prstGeom>
          <a:noFill/>
        </p:spPr>
        <p:txBody>
          <a:bodyPr wrap="square" rtlCol="0">
            <a:spAutoFit/>
          </a:bodyPr>
          <a:lstStyle/>
          <a:p>
            <a:r>
              <a:rPr lang="en-IN" dirty="0"/>
              <a:t>KNN</a:t>
            </a:r>
          </a:p>
        </p:txBody>
      </p:sp>
      <p:sp>
        <p:nvSpPr>
          <p:cNvPr id="14" name="TextBox 13">
            <a:extLst>
              <a:ext uri="{FF2B5EF4-FFF2-40B4-BE49-F238E27FC236}">
                <a16:creationId xmlns:a16="http://schemas.microsoft.com/office/drawing/2014/main" id="{792EBB6C-72BB-323E-20F1-13173FD7511A}"/>
              </a:ext>
            </a:extLst>
          </p:cNvPr>
          <p:cNvSpPr txBox="1"/>
          <p:nvPr/>
        </p:nvSpPr>
        <p:spPr>
          <a:xfrm>
            <a:off x="769432" y="4837850"/>
            <a:ext cx="10203367" cy="369332"/>
          </a:xfrm>
          <a:prstGeom prst="rect">
            <a:avLst/>
          </a:prstGeom>
          <a:noFill/>
        </p:spPr>
        <p:txBody>
          <a:bodyPr wrap="square">
            <a:spAutoFit/>
          </a:bodyPr>
          <a:lstStyle/>
          <a:p>
            <a:r>
              <a:rPr lang="en-IN" dirty="0">
                <a:hlinkClick r:id="rId4"/>
              </a:rPr>
              <a:t>https://colab.research.google.com/drive/1F51fFDQiQhvccap6ejZJLv_syRpCFtUn</a:t>
            </a:r>
            <a:endParaRPr lang="en-IN" dirty="0"/>
          </a:p>
        </p:txBody>
      </p:sp>
      <p:sp>
        <p:nvSpPr>
          <p:cNvPr id="15" name="TextBox 14">
            <a:extLst>
              <a:ext uri="{FF2B5EF4-FFF2-40B4-BE49-F238E27FC236}">
                <a16:creationId xmlns:a16="http://schemas.microsoft.com/office/drawing/2014/main" id="{C989692C-ED99-909B-4417-AD6E35D209A3}"/>
              </a:ext>
            </a:extLst>
          </p:cNvPr>
          <p:cNvSpPr txBox="1"/>
          <p:nvPr/>
        </p:nvSpPr>
        <p:spPr>
          <a:xfrm>
            <a:off x="814037" y="5305539"/>
            <a:ext cx="1524969" cy="369332"/>
          </a:xfrm>
          <a:prstGeom prst="rect">
            <a:avLst/>
          </a:prstGeom>
          <a:noFill/>
        </p:spPr>
        <p:txBody>
          <a:bodyPr wrap="square" rtlCol="0">
            <a:spAutoFit/>
          </a:bodyPr>
          <a:lstStyle/>
          <a:p>
            <a:r>
              <a:rPr lang="en-IN" dirty="0"/>
              <a:t>Naïve Bias</a:t>
            </a:r>
          </a:p>
        </p:txBody>
      </p:sp>
      <p:sp>
        <p:nvSpPr>
          <p:cNvPr id="20" name="TextBox 19">
            <a:extLst>
              <a:ext uri="{FF2B5EF4-FFF2-40B4-BE49-F238E27FC236}">
                <a16:creationId xmlns:a16="http://schemas.microsoft.com/office/drawing/2014/main" id="{3F104604-8A32-C18B-A790-3E7C7D3E4B75}"/>
              </a:ext>
            </a:extLst>
          </p:cNvPr>
          <p:cNvSpPr txBox="1"/>
          <p:nvPr/>
        </p:nvSpPr>
        <p:spPr>
          <a:xfrm>
            <a:off x="769434" y="5864884"/>
            <a:ext cx="8681438" cy="369332"/>
          </a:xfrm>
          <a:prstGeom prst="rect">
            <a:avLst/>
          </a:prstGeom>
          <a:noFill/>
        </p:spPr>
        <p:txBody>
          <a:bodyPr wrap="square" rtlCol="0">
            <a:spAutoFit/>
          </a:bodyPr>
          <a:lstStyle/>
          <a:p>
            <a:r>
              <a:rPr lang="en-IN" dirty="0">
                <a:hlinkClick r:id="rId5"/>
              </a:rPr>
              <a:t>https://colab.research.google.com/drive/1KYbqSc0cR5M_LIlNKf35vBUIw-aXaCnh</a:t>
            </a:r>
            <a:endParaRPr lang="en-IN" dirty="0"/>
          </a:p>
        </p:txBody>
      </p:sp>
      <p:sp>
        <p:nvSpPr>
          <p:cNvPr id="21" name="TextBox 20">
            <a:extLst>
              <a:ext uri="{FF2B5EF4-FFF2-40B4-BE49-F238E27FC236}">
                <a16:creationId xmlns:a16="http://schemas.microsoft.com/office/drawing/2014/main" id="{45C6C6B3-0459-3CA8-9DEA-023304D1C2F4}"/>
              </a:ext>
            </a:extLst>
          </p:cNvPr>
          <p:cNvSpPr txBox="1"/>
          <p:nvPr/>
        </p:nvSpPr>
        <p:spPr>
          <a:xfrm>
            <a:off x="769435" y="6393677"/>
            <a:ext cx="4451328" cy="369332"/>
          </a:xfrm>
          <a:prstGeom prst="rect">
            <a:avLst/>
          </a:prstGeom>
          <a:noFill/>
        </p:spPr>
        <p:txBody>
          <a:bodyPr wrap="square" rtlCol="0">
            <a:spAutoFit/>
          </a:bodyPr>
          <a:lstStyle/>
          <a:p>
            <a:r>
              <a:rPr lang="en-IN" dirty="0"/>
              <a:t>RANDOM FORSET AND X G Boost</a:t>
            </a:r>
          </a:p>
        </p:txBody>
      </p:sp>
      <p:sp>
        <p:nvSpPr>
          <p:cNvPr id="22" name="TextBox 21">
            <a:extLst>
              <a:ext uri="{FF2B5EF4-FFF2-40B4-BE49-F238E27FC236}">
                <a16:creationId xmlns:a16="http://schemas.microsoft.com/office/drawing/2014/main" id="{A522E6A7-7C09-0E1C-26CC-89956F3F120D}"/>
              </a:ext>
            </a:extLst>
          </p:cNvPr>
          <p:cNvSpPr txBox="1"/>
          <p:nvPr/>
        </p:nvSpPr>
        <p:spPr>
          <a:xfrm>
            <a:off x="814040" y="6953022"/>
            <a:ext cx="8530735" cy="369332"/>
          </a:xfrm>
          <a:prstGeom prst="rect">
            <a:avLst/>
          </a:prstGeom>
          <a:noFill/>
        </p:spPr>
        <p:txBody>
          <a:bodyPr wrap="square" rtlCol="0">
            <a:spAutoFit/>
          </a:bodyPr>
          <a:lstStyle/>
          <a:p>
            <a:r>
              <a:rPr lang="en-IN" dirty="0">
                <a:hlinkClick r:id="rId6"/>
              </a:rPr>
              <a:t>https://colab.research.google.com/drive/1ON4xXhfM4jkFOWCJzS0A2t9hQvYEZ3IP</a:t>
            </a:r>
            <a:endParaRPr lang="en-IN" dirty="0"/>
          </a:p>
        </p:txBody>
      </p:sp>
    </p:spTree>
    <p:extLst>
      <p:ext uri="{BB962C8B-B14F-4D97-AF65-F5344CB8AC3E}">
        <p14:creationId xmlns:p14="http://schemas.microsoft.com/office/powerpoint/2010/main" val="4200445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283D4B-3BD5-C24A-8AA1-39C0EE072E1A}"/>
              </a:ext>
            </a:extLst>
          </p:cNvPr>
          <p:cNvPicPr>
            <a:picLocks noChangeAspect="1"/>
          </p:cNvPicPr>
          <p:nvPr/>
        </p:nvPicPr>
        <p:blipFill>
          <a:blip r:embed="rId2"/>
          <a:stretch>
            <a:fillRect/>
          </a:stretch>
        </p:blipFill>
        <p:spPr>
          <a:xfrm>
            <a:off x="4210050" y="1504950"/>
            <a:ext cx="6210300" cy="5219700"/>
          </a:xfrm>
          <a:prstGeom prst="rect">
            <a:avLst/>
          </a:prstGeom>
        </p:spPr>
      </p:pic>
      <p:sp>
        <p:nvSpPr>
          <p:cNvPr id="4" name="TextBox 3">
            <a:extLst>
              <a:ext uri="{FF2B5EF4-FFF2-40B4-BE49-F238E27FC236}">
                <a16:creationId xmlns:a16="http://schemas.microsoft.com/office/drawing/2014/main" id="{D915A6E3-2BCD-9D47-BA08-7C4D0443642B}"/>
              </a:ext>
            </a:extLst>
          </p:cNvPr>
          <p:cNvSpPr txBox="1"/>
          <p:nvPr/>
        </p:nvSpPr>
        <p:spPr>
          <a:xfrm>
            <a:off x="2457450" y="412750"/>
            <a:ext cx="9715500" cy="646331"/>
          </a:xfrm>
          <a:prstGeom prst="rect">
            <a:avLst/>
          </a:prstGeom>
          <a:noFill/>
        </p:spPr>
        <p:txBody>
          <a:bodyPr wrap="square" rtlCol="0">
            <a:spAutoFit/>
          </a:bodyPr>
          <a:lstStyle/>
          <a:p>
            <a:pPr algn="ctr"/>
            <a:r>
              <a:rPr lang="en-US" dirty="0"/>
              <a:t>CORRELATION MATRIX</a:t>
            </a:r>
            <a:br>
              <a:rPr lang="en-US" dirty="0"/>
            </a:br>
            <a:r>
              <a:rPr lang="en-US" dirty="0"/>
              <a:t>(FOR HEART DISEASE CLASSIFICATION DATASET)</a:t>
            </a:r>
          </a:p>
        </p:txBody>
      </p:sp>
    </p:spTree>
    <p:extLst>
      <p:ext uri="{BB962C8B-B14F-4D97-AF65-F5344CB8AC3E}">
        <p14:creationId xmlns:p14="http://schemas.microsoft.com/office/powerpoint/2010/main" val="2367428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
        <p:nvSpPr>
          <p:cNvPr id="4" name="Text 1"/>
          <p:cNvSpPr/>
          <p:nvPr/>
        </p:nvSpPr>
        <p:spPr>
          <a:xfrm>
            <a:off x="2037993" y="1909882"/>
            <a:ext cx="7018973" cy="694373"/>
          </a:xfrm>
          <a:prstGeom prst="rect">
            <a:avLst/>
          </a:prstGeom>
          <a:noFill/>
          <a:ln/>
        </p:spPr>
        <p:txBody>
          <a:bodyPr wrap="none" rtlCol="0" anchor="t"/>
          <a:lstStyle/>
          <a:p>
            <a:pPr marL="0" indent="0">
              <a:lnSpc>
                <a:spcPts val="5468"/>
              </a:lnSpc>
              <a:buNone/>
            </a:pPr>
            <a:r>
              <a:rPr lang="en-US" sz="4374" dirty="0">
                <a:solidFill>
                  <a:srgbClr val="B380FF"/>
                </a:solidFill>
                <a:latin typeface="Sora" pitchFamily="34" charset="0"/>
                <a:ea typeface="Sora" pitchFamily="34" charset="-122"/>
                <a:cs typeface="Sora" pitchFamily="34" charset="-120"/>
              </a:rPr>
              <a:t>Understanding Box Plots</a:t>
            </a:r>
            <a:endParaRPr lang="en-US" sz="4374" dirty="0"/>
          </a:p>
        </p:txBody>
      </p:sp>
      <p:pic>
        <p:nvPicPr>
          <p:cNvPr id="5" name="Image 1" descr="preencoded.png"/>
          <p:cNvPicPr>
            <a:picLocks noChangeAspect="1"/>
          </p:cNvPicPr>
          <p:nvPr/>
        </p:nvPicPr>
        <p:blipFill>
          <a:blip r:embed="rId4"/>
          <a:stretch>
            <a:fillRect/>
          </a:stretch>
        </p:blipFill>
        <p:spPr>
          <a:xfrm>
            <a:off x="2037993" y="3048595"/>
            <a:ext cx="444341" cy="444341"/>
          </a:xfrm>
          <a:prstGeom prst="rect">
            <a:avLst/>
          </a:prstGeom>
        </p:spPr>
      </p:pic>
      <p:sp>
        <p:nvSpPr>
          <p:cNvPr id="6" name="Text 2"/>
          <p:cNvSpPr/>
          <p:nvPr/>
        </p:nvSpPr>
        <p:spPr>
          <a:xfrm>
            <a:off x="2037993" y="3715107"/>
            <a:ext cx="2388632" cy="347186"/>
          </a:xfrm>
          <a:prstGeom prst="rect">
            <a:avLst/>
          </a:prstGeom>
          <a:noFill/>
          <a:ln/>
        </p:spPr>
        <p:txBody>
          <a:bodyPr wrap="none" rtlCol="0" anchor="t"/>
          <a:lstStyle/>
          <a:p>
            <a:pPr marL="0" indent="0" algn="l">
              <a:lnSpc>
                <a:spcPts val="2734"/>
              </a:lnSpc>
              <a:buNone/>
            </a:pPr>
            <a:r>
              <a:rPr lang="en-US" sz="2187" dirty="0">
                <a:solidFill>
                  <a:srgbClr val="B380FF"/>
                </a:solidFill>
                <a:latin typeface="Sora" pitchFamily="34" charset="0"/>
                <a:ea typeface="Sora" pitchFamily="34" charset="-122"/>
                <a:cs typeface="Sora" pitchFamily="34" charset="-120"/>
              </a:rPr>
              <a:t>Median</a:t>
            </a:r>
            <a:endParaRPr lang="en-US" sz="2187" dirty="0"/>
          </a:p>
        </p:txBody>
      </p:sp>
      <p:sp>
        <p:nvSpPr>
          <p:cNvPr id="7" name="Text 3"/>
          <p:cNvSpPr/>
          <p:nvPr/>
        </p:nvSpPr>
        <p:spPr>
          <a:xfrm>
            <a:off x="2037993" y="4195524"/>
            <a:ext cx="2388632" cy="1777008"/>
          </a:xfrm>
          <a:prstGeom prst="rect">
            <a:avLst/>
          </a:prstGeom>
          <a:noFill/>
          <a:ln/>
        </p:spPr>
        <p:txBody>
          <a:bodyPr wrap="square" rtlCol="0" anchor="t"/>
          <a:lstStyle/>
          <a:p>
            <a:pPr marL="0" indent="0" algn="l">
              <a:lnSpc>
                <a:spcPts val="2799"/>
              </a:lnSpc>
              <a:buNone/>
            </a:pPr>
            <a:r>
              <a:rPr lang="en-US" sz="1750" dirty="0">
                <a:solidFill>
                  <a:srgbClr val="E0D6DE"/>
                </a:solidFill>
                <a:latin typeface="Noto Sans TC" pitchFamily="34" charset="0"/>
                <a:ea typeface="Noto Sans TC" pitchFamily="34" charset="-122"/>
                <a:cs typeface="Noto Sans TC" pitchFamily="34" charset="-120"/>
              </a:rPr>
              <a:t>The median represents the middle value in the dataset, dividing the data into two equal halves.</a:t>
            </a:r>
            <a:endParaRPr lang="en-US" sz="1750" dirty="0"/>
          </a:p>
        </p:txBody>
      </p:sp>
      <p:pic>
        <p:nvPicPr>
          <p:cNvPr id="8" name="Image 2" descr="preencoded.png"/>
          <p:cNvPicPr>
            <a:picLocks noChangeAspect="1"/>
          </p:cNvPicPr>
          <p:nvPr/>
        </p:nvPicPr>
        <p:blipFill>
          <a:blip r:embed="rId5"/>
          <a:stretch>
            <a:fillRect/>
          </a:stretch>
        </p:blipFill>
        <p:spPr>
          <a:xfrm>
            <a:off x="4759881" y="3048595"/>
            <a:ext cx="444341" cy="444341"/>
          </a:xfrm>
          <a:prstGeom prst="rect">
            <a:avLst/>
          </a:prstGeom>
        </p:spPr>
      </p:pic>
      <p:sp>
        <p:nvSpPr>
          <p:cNvPr id="9" name="Text 4"/>
          <p:cNvSpPr/>
          <p:nvPr/>
        </p:nvSpPr>
        <p:spPr>
          <a:xfrm>
            <a:off x="4759881" y="3715107"/>
            <a:ext cx="2388632" cy="694373"/>
          </a:xfrm>
          <a:prstGeom prst="rect">
            <a:avLst/>
          </a:prstGeom>
          <a:noFill/>
          <a:ln/>
        </p:spPr>
        <p:txBody>
          <a:bodyPr wrap="square" rtlCol="0" anchor="t"/>
          <a:lstStyle/>
          <a:p>
            <a:pPr marL="0" indent="0" algn="l">
              <a:lnSpc>
                <a:spcPts val="2734"/>
              </a:lnSpc>
              <a:buNone/>
            </a:pPr>
            <a:r>
              <a:rPr lang="en-US" sz="2187" dirty="0">
                <a:solidFill>
                  <a:srgbClr val="B380FF"/>
                </a:solidFill>
                <a:latin typeface="Sora" pitchFamily="34" charset="0"/>
                <a:ea typeface="Sora" pitchFamily="34" charset="-122"/>
                <a:cs typeface="Sora" pitchFamily="34" charset="-120"/>
              </a:rPr>
              <a:t>Interquartile Range (IQR)</a:t>
            </a:r>
            <a:endParaRPr lang="en-US" sz="2187" dirty="0"/>
          </a:p>
        </p:txBody>
      </p:sp>
      <p:sp>
        <p:nvSpPr>
          <p:cNvPr id="10" name="Text 5"/>
          <p:cNvSpPr/>
          <p:nvPr/>
        </p:nvSpPr>
        <p:spPr>
          <a:xfrm>
            <a:off x="4759881" y="4542711"/>
            <a:ext cx="2388632" cy="1777008"/>
          </a:xfrm>
          <a:prstGeom prst="rect">
            <a:avLst/>
          </a:prstGeom>
          <a:noFill/>
          <a:ln/>
        </p:spPr>
        <p:txBody>
          <a:bodyPr wrap="square" rtlCol="0" anchor="t"/>
          <a:lstStyle/>
          <a:p>
            <a:pPr marL="0" indent="0" algn="l">
              <a:lnSpc>
                <a:spcPts val="2799"/>
              </a:lnSpc>
              <a:buNone/>
            </a:pPr>
            <a:r>
              <a:rPr lang="en-US" sz="1750" dirty="0">
                <a:solidFill>
                  <a:srgbClr val="E0D6DE"/>
                </a:solidFill>
                <a:latin typeface="Noto Sans TC" pitchFamily="34" charset="0"/>
                <a:ea typeface="Noto Sans TC" pitchFamily="34" charset="-122"/>
                <a:cs typeface="Noto Sans TC" pitchFamily="34" charset="-120"/>
              </a:rPr>
              <a:t>The IQR is the range between the 25th and 75th percentiles, capturing the middle 50% of the data.</a:t>
            </a:r>
            <a:endParaRPr lang="en-US" sz="1750" dirty="0"/>
          </a:p>
        </p:txBody>
      </p:sp>
      <p:pic>
        <p:nvPicPr>
          <p:cNvPr id="11" name="Image 3" descr="preencoded.png"/>
          <p:cNvPicPr>
            <a:picLocks noChangeAspect="1"/>
          </p:cNvPicPr>
          <p:nvPr/>
        </p:nvPicPr>
        <p:blipFill>
          <a:blip r:embed="rId6"/>
          <a:stretch>
            <a:fillRect/>
          </a:stretch>
        </p:blipFill>
        <p:spPr>
          <a:xfrm>
            <a:off x="7481768" y="3048595"/>
            <a:ext cx="444341" cy="444341"/>
          </a:xfrm>
          <a:prstGeom prst="rect">
            <a:avLst/>
          </a:prstGeom>
        </p:spPr>
      </p:pic>
      <p:sp>
        <p:nvSpPr>
          <p:cNvPr id="12" name="Text 6"/>
          <p:cNvSpPr/>
          <p:nvPr/>
        </p:nvSpPr>
        <p:spPr>
          <a:xfrm>
            <a:off x="7481768" y="3715107"/>
            <a:ext cx="2388632" cy="347186"/>
          </a:xfrm>
          <a:prstGeom prst="rect">
            <a:avLst/>
          </a:prstGeom>
          <a:noFill/>
          <a:ln/>
        </p:spPr>
        <p:txBody>
          <a:bodyPr wrap="none" rtlCol="0" anchor="t"/>
          <a:lstStyle/>
          <a:p>
            <a:pPr marL="0" indent="0" algn="l">
              <a:lnSpc>
                <a:spcPts val="2734"/>
              </a:lnSpc>
              <a:buNone/>
            </a:pPr>
            <a:r>
              <a:rPr lang="en-US" sz="2187" dirty="0">
                <a:solidFill>
                  <a:srgbClr val="B380FF"/>
                </a:solidFill>
                <a:latin typeface="Sora" pitchFamily="34" charset="0"/>
                <a:ea typeface="Sora" pitchFamily="34" charset="-122"/>
                <a:cs typeface="Sora" pitchFamily="34" charset="-120"/>
              </a:rPr>
              <a:t>Whiskers</a:t>
            </a:r>
            <a:endParaRPr lang="en-US" sz="2187" dirty="0"/>
          </a:p>
        </p:txBody>
      </p:sp>
      <p:sp>
        <p:nvSpPr>
          <p:cNvPr id="13" name="Text 7"/>
          <p:cNvSpPr/>
          <p:nvPr/>
        </p:nvSpPr>
        <p:spPr>
          <a:xfrm>
            <a:off x="7481768" y="4195524"/>
            <a:ext cx="2388632" cy="1421606"/>
          </a:xfrm>
          <a:prstGeom prst="rect">
            <a:avLst/>
          </a:prstGeom>
          <a:noFill/>
          <a:ln/>
        </p:spPr>
        <p:txBody>
          <a:bodyPr wrap="square" rtlCol="0" anchor="t"/>
          <a:lstStyle/>
          <a:p>
            <a:pPr marL="0" indent="0" algn="l">
              <a:lnSpc>
                <a:spcPts val="2799"/>
              </a:lnSpc>
              <a:buNone/>
            </a:pPr>
            <a:r>
              <a:rPr lang="en-US" sz="1750" dirty="0">
                <a:solidFill>
                  <a:srgbClr val="E0D6DE"/>
                </a:solidFill>
                <a:latin typeface="Noto Sans TC" pitchFamily="34" charset="0"/>
                <a:ea typeface="Noto Sans TC" pitchFamily="34" charset="-122"/>
                <a:cs typeface="Noto Sans TC" pitchFamily="34" charset="-120"/>
              </a:rPr>
              <a:t>The whiskers extend to the minimum and maximum values, excluding any outliers.</a:t>
            </a:r>
            <a:endParaRPr lang="en-US" sz="1750" dirty="0"/>
          </a:p>
        </p:txBody>
      </p:sp>
      <p:pic>
        <p:nvPicPr>
          <p:cNvPr id="14" name="Image 4" descr="preencoded.png"/>
          <p:cNvPicPr>
            <a:picLocks noChangeAspect="1"/>
          </p:cNvPicPr>
          <p:nvPr/>
        </p:nvPicPr>
        <p:blipFill>
          <a:blip r:embed="rId7"/>
          <a:stretch>
            <a:fillRect/>
          </a:stretch>
        </p:blipFill>
        <p:spPr>
          <a:xfrm>
            <a:off x="10203656" y="3048595"/>
            <a:ext cx="444341" cy="444341"/>
          </a:xfrm>
          <a:prstGeom prst="rect">
            <a:avLst/>
          </a:prstGeom>
        </p:spPr>
      </p:pic>
      <p:sp>
        <p:nvSpPr>
          <p:cNvPr id="15" name="Text 8"/>
          <p:cNvSpPr/>
          <p:nvPr/>
        </p:nvSpPr>
        <p:spPr>
          <a:xfrm>
            <a:off x="10203656" y="3715107"/>
            <a:ext cx="2388751" cy="347186"/>
          </a:xfrm>
          <a:prstGeom prst="rect">
            <a:avLst/>
          </a:prstGeom>
          <a:noFill/>
          <a:ln/>
        </p:spPr>
        <p:txBody>
          <a:bodyPr wrap="none" rtlCol="0" anchor="t"/>
          <a:lstStyle/>
          <a:p>
            <a:pPr marL="0" indent="0" algn="l">
              <a:lnSpc>
                <a:spcPts val="2734"/>
              </a:lnSpc>
              <a:buNone/>
            </a:pPr>
            <a:r>
              <a:rPr lang="en-US" sz="2187" dirty="0">
                <a:solidFill>
                  <a:srgbClr val="B380FF"/>
                </a:solidFill>
                <a:latin typeface="Sora" pitchFamily="34" charset="0"/>
                <a:ea typeface="Sora" pitchFamily="34" charset="-122"/>
                <a:cs typeface="Sora" pitchFamily="34" charset="-120"/>
              </a:rPr>
              <a:t>Outliers</a:t>
            </a:r>
            <a:endParaRPr lang="en-US" sz="2187" dirty="0"/>
          </a:p>
        </p:txBody>
      </p:sp>
      <p:sp>
        <p:nvSpPr>
          <p:cNvPr id="16" name="Text 9"/>
          <p:cNvSpPr/>
          <p:nvPr/>
        </p:nvSpPr>
        <p:spPr>
          <a:xfrm>
            <a:off x="10203656" y="4195524"/>
            <a:ext cx="2388751" cy="1777008"/>
          </a:xfrm>
          <a:prstGeom prst="rect">
            <a:avLst/>
          </a:prstGeom>
          <a:noFill/>
          <a:ln/>
        </p:spPr>
        <p:txBody>
          <a:bodyPr wrap="square" rtlCol="0" anchor="t"/>
          <a:lstStyle/>
          <a:p>
            <a:pPr marL="0" indent="0" algn="l">
              <a:lnSpc>
                <a:spcPts val="2799"/>
              </a:lnSpc>
              <a:buNone/>
            </a:pPr>
            <a:r>
              <a:rPr lang="en-US" sz="1750" dirty="0">
                <a:solidFill>
                  <a:srgbClr val="E0D6DE"/>
                </a:solidFill>
                <a:latin typeface="Noto Sans TC" pitchFamily="34" charset="0"/>
                <a:ea typeface="Noto Sans TC" pitchFamily="34" charset="-122"/>
                <a:cs typeface="Noto Sans TC" pitchFamily="34" charset="-120"/>
              </a:rPr>
              <a:t>Outliers are data points that lie outside the whiskers, typically more than 1.5 times the IQR.</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
        <p:nvSpPr>
          <p:cNvPr id="4" name="Text 1"/>
          <p:cNvSpPr/>
          <p:nvPr/>
        </p:nvSpPr>
        <p:spPr>
          <a:xfrm>
            <a:off x="2037993" y="1087993"/>
            <a:ext cx="6081951" cy="694373"/>
          </a:xfrm>
          <a:prstGeom prst="rect">
            <a:avLst/>
          </a:prstGeom>
          <a:noFill/>
          <a:ln/>
        </p:spPr>
        <p:txBody>
          <a:bodyPr wrap="none" rtlCol="0" anchor="t"/>
          <a:lstStyle/>
          <a:p>
            <a:pPr marL="0" indent="0">
              <a:lnSpc>
                <a:spcPts val="5468"/>
              </a:lnSpc>
              <a:buNone/>
            </a:pPr>
            <a:r>
              <a:rPr lang="en-US" sz="4374" dirty="0">
                <a:solidFill>
                  <a:srgbClr val="B380FF"/>
                </a:solidFill>
                <a:latin typeface="Sora" pitchFamily="34" charset="0"/>
                <a:ea typeface="Sora" pitchFamily="34" charset="-122"/>
                <a:cs typeface="Sora" pitchFamily="34" charset="-120"/>
              </a:rPr>
              <a:t>Box Plot Visualization</a:t>
            </a:r>
            <a:endParaRPr lang="en-US" sz="4374" dirty="0"/>
          </a:p>
        </p:txBody>
      </p:sp>
      <p:sp>
        <p:nvSpPr>
          <p:cNvPr id="5" name="Shape 2"/>
          <p:cNvSpPr/>
          <p:nvPr/>
        </p:nvSpPr>
        <p:spPr>
          <a:xfrm>
            <a:off x="2037993" y="2226707"/>
            <a:ext cx="5166122" cy="2346365"/>
          </a:xfrm>
          <a:prstGeom prst="roundRect">
            <a:avLst>
              <a:gd name="adj" fmla="val 2841"/>
            </a:avLst>
          </a:prstGeom>
          <a:solidFill>
            <a:srgbClr val="1A1A21"/>
          </a:solidFill>
          <a:ln/>
        </p:spPr>
      </p:sp>
      <p:sp>
        <p:nvSpPr>
          <p:cNvPr id="6" name="Text 3"/>
          <p:cNvSpPr/>
          <p:nvPr/>
        </p:nvSpPr>
        <p:spPr>
          <a:xfrm>
            <a:off x="2260163" y="2448878"/>
            <a:ext cx="2777490" cy="347186"/>
          </a:xfrm>
          <a:prstGeom prst="rect">
            <a:avLst/>
          </a:prstGeom>
          <a:noFill/>
          <a:ln/>
        </p:spPr>
        <p:txBody>
          <a:bodyPr wrap="non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What is a Box Plot?</a:t>
            </a:r>
            <a:endParaRPr lang="en-US" sz="2187" dirty="0"/>
          </a:p>
        </p:txBody>
      </p:sp>
      <p:sp>
        <p:nvSpPr>
          <p:cNvPr id="7" name="Text 4"/>
          <p:cNvSpPr/>
          <p:nvPr/>
        </p:nvSpPr>
        <p:spPr>
          <a:xfrm>
            <a:off x="2260163" y="2929295"/>
            <a:ext cx="4721781" cy="1421606"/>
          </a:xfrm>
          <a:prstGeom prst="rect">
            <a:avLst/>
          </a:prstGeom>
          <a:noFill/>
          <a:ln/>
        </p:spPr>
        <p:txBody>
          <a:bodyPr wrap="squar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A box plot is a graphical representation that displays the distribution of a dataset. It shows the median, the interquartile range (IQR), and any outliers.</a:t>
            </a:r>
            <a:endParaRPr lang="en-US" sz="1750" dirty="0"/>
          </a:p>
        </p:txBody>
      </p:sp>
      <p:sp>
        <p:nvSpPr>
          <p:cNvPr id="8" name="Shape 5"/>
          <p:cNvSpPr/>
          <p:nvPr/>
        </p:nvSpPr>
        <p:spPr>
          <a:xfrm>
            <a:off x="7426285" y="2226707"/>
            <a:ext cx="5166122" cy="2346365"/>
          </a:xfrm>
          <a:prstGeom prst="roundRect">
            <a:avLst>
              <a:gd name="adj" fmla="val 2841"/>
            </a:avLst>
          </a:prstGeom>
          <a:solidFill>
            <a:srgbClr val="1A1A21"/>
          </a:solidFill>
          <a:ln/>
        </p:spPr>
      </p:sp>
      <p:sp>
        <p:nvSpPr>
          <p:cNvPr id="9" name="Text 6"/>
          <p:cNvSpPr/>
          <p:nvPr/>
        </p:nvSpPr>
        <p:spPr>
          <a:xfrm>
            <a:off x="7648456" y="2448878"/>
            <a:ext cx="4033242" cy="347186"/>
          </a:xfrm>
          <a:prstGeom prst="rect">
            <a:avLst/>
          </a:prstGeom>
          <a:noFill/>
          <a:ln/>
        </p:spPr>
        <p:txBody>
          <a:bodyPr wrap="non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Understanding the Elements</a:t>
            </a:r>
            <a:endParaRPr lang="en-US" sz="2187" dirty="0"/>
          </a:p>
        </p:txBody>
      </p:sp>
      <p:sp>
        <p:nvSpPr>
          <p:cNvPr id="10" name="Text 7"/>
          <p:cNvSpPr/>
          <p:nvPr/>
        </p:nvSpPr>
        <p:spPr>
          <a:xfrm>
            <a:off x="7648456" y="2929295"/>
            <a:ext cx="4721781" cy="1421606"/>
          </a:xfrm>
          <a:prstGeom prst="rect">
            <a:avLst/>
          </a:prstGeom>
          <a:noFill/>
          <a:ln/>
        </p:spPr>
        <p:txBody>
          <a:bodyPr wrap="squar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The box represents the IQR, the line inside the box is the median, and the whiskers extend to the minimum and maximum values (excluding outliers).</a:t>
            </a:r>
            <a:endParaRPr lang="en-US" sz="1750" dirty="0"/>
          </a:p>
        </p:txBody>
      </p:sp>
      <p:sp>
        <p:nvSpPr>
          <p:cNvPr id="11" name="Shape 8"/>
          <p:cNvSpPr/>
          <p:nvPr/>
        </p:nvSpPr>
        <p:spPr>
          <a:xfrm>
            <a:off x="2037993" y="4795242"/>
            <a:ext cx="5166122" cy="2346365"/>
          </a:xfrm>
          <a:prstGeom prst="roundRect">
            <a:avLst>
              <a:gd name="adj" fmla="val 2841"/>
            </a:avLst>
          </a:prstGeom>
          <a:solidFill>
            <a:srgbClr val="1A1A21"/>
          </a:solidFill>
          <a:ln/>
        </p:spPr>
      </p:sp>
      <p:sp>
        <p:nvSpPr>
          <p:cNvPr id="12" name="Text 9"/>
          <p:cNvSpPr/>
          <p:nvPr/>
        </p:nvSpPr>
        <p:spPr>
          <a:xfrm>
            <a:off x="2260163" y="5017413"/>
            <a:ext cx="2777490" cy="347186"/>
          </a:xfrm>
          <a:prstGeom prst="rect">
            <a:avLst/>
          </a:prstGeom>
          <a:noFill/>
          <a:ln/>
        </p:spPr>
        <p:txBody>
          <a:bodyPr wrap="non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Identifying Outliers</a:t>
            </a:r>
            <a:endParaRPr lang="en-US" sz="2187" dirty="0"/>
          </a:p>
        </p:txBody>
      </p:sp>
      <p:sp>
        <p:nvSpPr>
          <p:cNvPr id="13" name="Text 10"/>
          <p:cNvSpPr/>
          <p:nvPr/>
        </p:nvSpPr>
        <p:spPr>
          <a:xfrm>
            <a:off x="2260163" y="5497830"/>
            <a:ext cx="4721781" cy="1421606"/>
          </a:xfrm>
          <a:prstGeom prst="rect">
            <a:avLst/>
          </a:prstGeom>
          <a:noFill/>
          <a:ln/>
        </p:spPr>
        <p:txBody>
          <a:bodyPr wrap="squar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Box plots are particularly useful for identifying outliers, which are data points that lie outside the whiskers (typically more than 1.5 times the IQR).</a:t>
            </a:r>
            <a:endParaRPr lang="en-US" sz="1750" dirty="0"/>
          </a:p>
        </p:txBody>
      </p:sp>
      <p:sp>
        <p:nvSpPr>
          <p:cNvPr id="14" name="Shape 11"/>
          <p:cNvSpPr/>
          <p:nvPr/>
        </p:nvSpPr>
        <p:spPr>
          <a:xfrm>
            <a:off x="7426285" y="4795242"/>
            <a:ext cx="5166122" cy="2346365"/>
          </a:xfrm>
          <a:prstGeom prst="roundRect">
            <a:avLst>
              <a:gd name="adj" fmla="val 2841"/>
            </a:avLst>
          </a:prstGeom>
          <a:solidFill>
            <a:srgbClr val="1A1A21"/>
          </a:solidFill>
          <a:ln/>
        </p:spPr>
      </p:sp>
      <p:sp>
        <p:nvSpPr>
          <p:cNvPr id="15" name="Text 12"/>
          <p:cNvSpPr/>
          <p:nvPr/>
        </p:nvSpPr>
        <p:spPr>
          <a:xfrm>
            <a:off x="7648456" y="5017413"/>
            <a:ext cx="3539014" cy="347186"/>
          </a:xfrm>
          <a:prstGeom prst="rect">
            <a:avLst/>
          </a:prstGeom>
          <a:noFill/>
          <a:ln/>
        </p:spPr>
        <p:txBody>
          <a:bodyPr wrap="non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Comparing Distributions</a:t>
            </a:r>
            <a:endParaRPr lang="en-US" sz="2187" dirty="0"/>
          </a:p>
        </p:txBody>
      </p:sp>
      <p:sp>
        <p:nvSpPr>
          <p:cNvPr id="16" name="Text 13"/>
          <p:cNvSpPr/>
          <p:nvPr/>
        </p:nvSpPr>
        <p:spPr>
          <a:xfrm>
            <a:off x="7648456" y="5497830"/>
            <a:ext cx="4721781" cy="1421606"/>
          </a:xfrm>
          <a:prstGeom prst="rect">
            <a:avLst/>
          </a:prstGeom>
          <a:noFill/>
          <a:ln/>
        </p:spPr>
        <p:txBody>
          <a:bodyPr wrap="square" rtlCol="0" anchor="t"/>
          <a:lstStyle/>
          <a:p>
            <a:pPr marL="0" indent="0">
              <a:lnSpc>
                <a:spcPts val="2799"/>
              </a:lnSpc>
              <a:buNone/>
            </a:pPr>
            <a:r>
              <a:rPr lang="en-US" sz="1750" dirty="0">
                <a:solidFill>
                  <a:srgbClr val="E0D6DE"/>
                </a:solidFill>
                <a:latin typeface="Noto Sans TC" pitchFamily="34" charset="0"/>
                <a:ea typeface="Noto Sans TC" pitchFamily="34" charset="-122"/>
                <a:cs typeface="Noto Sans TC" pitchFamily="34" charset="-120"/>
              </a:rPr>
              <a:t>Box plots allow for easy comparison of the distribution of data across different groups or variables, making them a powerful tool for exploratory data analysis.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968</TotalTime>
  <Words>3480</Words>
  <Application>Microsoft Office PowerPoint</Application>
  <PresentationFormat>Custom</PresentationFormat>
  <Paragraphs>431</Paragraphs>
  <Slides>63</Slides>
  <Notes>37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63</vt:i4>
      </vt:variant>
    </vt:vector>
  </HeadingPairs>
  <TitlesOfParts>
    <vt:vector size="77" baseType="lpstr">
      <vt:lpstr>Algerian</vt:lpstr>
      <vt:lpstr>Arial</vt:lpstr>
      <vt:lpstr>Arimo</vt:lpstr>
      <vt:lpstr>Cambria Math</vt:lpstr>
      <vt:lpstr>Courier New</vt:lpstr>
      <vt:lpstr>Heebo</vt:lpstr>
      <vt:lpstr>Montserrat</vt:lpstr>
      <vt:lpstr>Noto Sans TC</vt:lpstr>
      <vt:lpstr>Roboto</vt:lpstr>
      <vt:lpstr>Söhne</vt:lpstr>
      <vt:lpstr>Sora</vt:lpstr>
      <vt:lpstr>Syne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Arbind Jha</cp:lastModifiedBy>
  <cp:revision>12</cp:revision>
  <dcterms:created xsi:type="dcterms:W3CDTF">2024-04-07T13:06:55Z</dcterms:created>
  <dcterms:modified xsi:type="dcterms:W3CDTF">2024-04-09T12:09:37Z</dcterms:modified>
</cp:coreProperties>
</file>